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54" r:id="rId1"/>
  </p:sldMasterIdLst>
  <p:notesMasterIdLst>
    <p:notesMasterId r:id="rId191"/>
  </p:notesMasterIdLst>
  <p:handoutMasterIdLst>
    <p:handoutMasterId r:id="rId192"/>
  </p:handoutMasterIdLst>
  <p:sldIdLst>
    <p:sldId id="371" r:id="rId2"/>
    <p:sldId id="372" r:id="rId3"/>
    <p:sldId id="373" r:id="rId4"/>
    <p:sldId id="305" r:id="rId5"/>
    <p:sldId id="306" r:id="rId6"/>
    <p:sldId id="307" r:id="rId7"/>
    <p:sldId id="262" r:id="rId8"/>
    <p:sldId id="263" r:id="rId9"/>
    <p:sldId id="265" r:id="rId10"/>
    <p:sldId id="267" r:id="rId11"/>
    <p:sldId id="308" r:id="rId12"/>
    <p:sldId id="309" r:id="rId13"/>
    <p:sldId id="312" r:id="rId14"/>
    <p:sldId id="314" r:id="rId15"/>
    <p:sldId id="315" r:id="rId16"/>
    <p:sldId id="316" r:id="rId17"/>
    <p:sldId id="317" r:id="rId18"/>
    <p:sldId id="318" r:id="rId19"/>
    <p:sldId id="268" r:id="rId20"/>
    <p:sldId id="319" r:id="rId21"/>
    <p:sldId id="269" r:id="rId22"/>
    <p:sldId id="270" r:id="rId23"/>
    <p:sldId id="271" r:id="rId24"/>
    <p:sldId id="320" r:id="rId25"/>
    <p:sldId id="349" r:id="rId26"/>
    <p:sldId id="321" r:id="rId27"/>
    <p:sldId id="272" r:id="rId28"/>
    <p:sldId id="323" r:id="rId29"/>
    <p:sldId id="273" r:id="rId30"/>
    <p:sldId id="322" r:id="rId31"/>
    <p:sldId id="326" r:id="rId32"/>
    <p:sldId id="350" r:id="rId33"/>
    <p:sldId id="327" r:id="rId34"/>
    <p:sldId id="324" r:id="rId35"/>
    <p:sldId id="325" r:id="rId36"/>
    <p:sldId id="328" r:id="rId37"/>
    <p:sldId id="329" r:id="rId38"/>
    <p:sldId id="330" r:id="rId39"/>
    <p:sldId id="275" r:id="rId40"/>
    <p:sldId id="351" r:id="rId41"/>
    <p:sldId id="276" r:id="rId42"/>
    <p:sldId id="331" r:id="rId43"/>
    <p:sldId id="352" r:id="rId44"/>
    <p:sldId id="278" r:id="rId45"/>
    <p:sldId id="279" r:id="rId46"/>
    <p:sldId id="361" r:id="rId47"/>
    <p:sldId id="280" r:id="rId48"/>
    <p:sldId id="281" r:id="rId49"/>
    <p:sldId id="282" r:id="rId50"/>
    <p:sldId id="362" r:id="rId51"/>
    <p:sldId id="363" r:id="rId52"/>
    <p:sldId id="370" r:id="rId53"/>
    <p:sldId id="364" r:id="rId54"/>
    <p:sldId id="365" r:id="rId55"/>
    <p:sldId id="366" r:id="rId56"/>
    <p:sldId id="367" r:id="rId57"/>
    <p:sldId id="369" r:id="rId58"/>
    <p:sldId id="368" r:id="rId59"/>
    <p:sldId id="374" r:id="rId60"/>
    <p:sldId id="375" r:id="rId61"/>
    <p:sldId id="376" r:id="rId62"/>
    <p:sldId id="377" r:id="rId63"/>
    <p:sldId id="378" r:id="rId64"/>
    <p:sldId id="379" r:id="rId65"/>
    <p:sldId id="380" r:id="rId66"/>
    <p:sldId id="381" r:id="rId67"/>
    <p:sldId id="382" r:id="rId68"/>
    <p:sldId id="383" r:id="rId69"/>
    <p:sldId id="384" r:id="rId70"/>
    <p:sldId id="385" r:id="rId71"/>
    <p:sldId id="386" r:id="rId72"/>
    <p:sldId id="387" r:id="rId73"/>
    <p:sldId id="388" r:id="rId74"/>
    <p:sldId id="389" r:id="rId75"/>
    <p:sldId id="390" r:id="rId76"/>
    <p:sldId id="391" r:id="rId77"/>
    <p:sldId id="392" r:id="rId78"/>
    <p:sldId id="393" r:id="rId79"/>
    <p:sldId id="394" r:id="rId80"/>
    <p:sldId id="395" r:id="rId81"/>
    <p:sldId id="396" r:id="rId82"/>
    <p:sldId id="397" r:id="rId83"/>
    <p:sldId id="398" r:id="rId84"/>
    <p:sldId id="399" r:id="rId85"/>
    <p:sldId id="400" r:id="rId86"/>
    <p:sldId id="401" r:id="rId87"/>
    <p:sldId id="402" r:id="rId88"/>
    <p:sldId id="403" r:id="rId89"/>
    <p:sldId id="404" r:id="rId90"/>
    <p:sldId id="405" r:id="rId91"/>
    <p:sldId id="406" r:id="rId92"/>
    <p:sldId id="407" r:id="rId93"/>
    <p:sldId id="408" r:id="rId94"/>
    <p:sldId id="409" r:id="rId95"/>
    <p:sldId id="410" r:id="rId96"/>
    <p:sldId id="411" r:id="rId97"/>
    <p:sldId id="412" r:id="rId98"/>
    <p:sldId id="413" r:id="rId99"/>
    <p:sldId id="414" r:id="rId100"/>
    <p:sldId id="415" r:id="rId101"/>
    <p:sldId id="416" r:id="rId102"/>
    <p:sldId id="417" r:id="rId103"/>
    <p:sldId id="418" r:id="rId104"/>
    <p:sldId id="419" r:id="rId105"/>
    <p:sldId id="420" r:id="rId106"/>
    <p:sldId id="421" r:id="rId107"/>
    <p:sldId id="422" r:id="rId108"/>
    <p:sldId id="423" r:id="rId109"/>
    <p:sldId id="424" r:id="rId110"/>
    <p:sldId id="425" r:id="rId111"/>
    <p:sldId id="426" r:id="rId112"/>
    <p:sldId id="427" r:id="rId113"/>
    <p:sldId id="428" r:id="rId114"/>
    <p:sldId id="429" r:id="rId115"/>
    <p:sldId id="430" r:id="rId116"/>
    <p:sldId id="431" r:id="rId117"/>
    <p:sldId id="432" r:id="rId118"/>
    <p:sldId id="433" r:id="rId119"/>
    <p:sldId id="434" r:id="rId120"/>
    <p:sldId id="435" r:id="rId121"/>
    <p:sldId id="436" r:id="rId122"/>
    <p:sldId id="437" r:id="rId123"/>
    <p:sldId id="438" r:id="rId124"/>
    <p:sldId id="439" r:id="rId125"/>
    <p:sldId id="440" r:id="rId126"/>
    <p:sldId id="441" r:id="rId127"/>
    <p:sldId id="442" r:id="rId128"/>
    <p:sldId id="443" r:id="rId129"/>
    <p:sldId id="444" r:id="rId130"/>
    <p:sldId id="445" r:id="rId131"/>
    <p:sldId id="446" r:id="rId132"/>
    <p:sldId id="447" r:id="rId133"/>
    <p:sldId id="448" r:id="rId134"/>
    <p:sldId id="449" r:id="rId135"/>
    <p:sldId id="450" r:id="rId136"/>
    <p:sldId id="451" r:id="rId137"/>
    <p:sldId id="452" r:id="rId138"/>
    <p:sldId id="453" r:id="rId139"/>
    <p:sldId id="454" r:id="rId140"/>
    <p:sldId id="455" r:id="rId141"/>
    <p:sldId id="456" r:id="rId142"/>
    <p:sldId id="457" r:id="rId143"/>
    <p:sldId id="458" r:id="rId144"/>
    <p:sldId id="459" r:id="rId145"/>
    <p:sldId id="460" r:id="rId146"/>
    <p:sldId id="461" r:id="rId147"/>
    <p:sldId id="462" r:id="rId148"/>
    <p:sldId id="463" r:id="rId149"/>
    <p:sldId id="464" r:id="rId150"/>
    <p:sldId id="465" r:id="rId151"/>
    <p:sldId id="466" r:id="rId152"/>
    <p:sldId id="467" r:id="rId153"/>
    <p:sldId id="468" r:id="rId154"/>
    <p:sldId id="469" r:id="rId155"/>
    <p:sldId id="470" r:id="rId156"/>
    <p:sldId id="471" r:id="rId157"/>
    <p:sldId id="472" r:id="rId158"/>
    <p:sldId id="473" r:id="rId159"/>
    <p:sldId id="474" r:id="rId160"/>
    <p:sldId id="475" r:id="rId161"/>
    <p:sldId id="476" r:id="rId162"/>
    <p:sldId id="477" r:id="rId163"/>
    <p:sldId id="478" r:id="rId164"/>
    <p:sldId id="479" r:id="rId165"/>
    <p:sldId id="480" r:id="rId166"/>
    <p:sldId id="481" r:id="rId167"/>
    <p:sldId id="482" r:id="rId168"/>
    <p:sldId id="483" r:id="rId169"/>
    <p:sldId id="484" r:id="rId170"/>
    <p:sldId id="485" r:id="rId171"/>
    <p:sldId id="486" r:id="rId172"/>
    <p:sldId id="487" r:id="rId173"/>
    <p:sldId id="488" r:id="rId174"/>
    <p:sldId id="489" r:id="rId175"/>
    <p:sldId id="490" r:id="rId176"/>
    <p:sldId id="491" r:id="rId177"/>
    <p:sldId id="492" r:id="rId178"/>
    <p:sldId id="493" r:id="rId179"/>
    <p:sldId id="494" r:id="rId180"/>
    <p:sldId id="495" r:id="rId181"/>
    <p:sldId id="496" r:id="rId182"/>
    <p:sldId id="497" r:id="rId183"/>
    <p:sldId id="498" r:id="rId184"/>
    <p:sldId id="499" r:id="rId185"/>
    <p:sldId id="500" r:id="rId186"/>
    <p:sldId id="501" r:id="rId187"/>
    <p:sldId id="502" r:id="rId188"/>
    <p:sldId id="503" r:id="rId189"/>
    <p:sldId id="504" r:id="rId190"/>
  </p:sldIdLst>
  <p:sldSz cx="9144000" cy="6858000" type="screen4x3"/>
  <p:notesSz cx="6669088" cy="9926638"/>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FFF93"/>
    <a:srgbClr val="FFFF81"/>
    <a:srgbClr val="FFCC99"/>
    <a:srgbClr val="CFE3F3"/>
    <a:srgbClr val="BDA9E5"/>
    <a:srgbClr val="CCFFFF"/>
    <a:srgbClr val="CCEC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206" autoAdjust="0"/>
    <p:restoredTop sz="86517" autoAdjust="0"/>
  </p:normalViewPr>
  <p:slideViewPr>
    <p:cSldViewPr>
      <p:cViewPr varScale="1">
        <p:scale>
          <a:sx n="63" d="100"/>
          <a:sy n="63" d="100"/>
        </p:scale>
        <p:origin x="1122" y="72"/>
      </p:cViewPr>
      <p:guideLst>
        <p:guide orient="horz" pos="2160"/>
        <p:guide pos="2880"/>
      </p:guideLst>
    </p:cSldViewPr>
  </p:slideViewPr>
  <p:outlineViewPr>
    <p:cViewPr>
      <p:scale>
        <a:sx n="33" d="100"/>
        <a:sy n="33" d="100"/>
      </p:scale>
      <p:origin x="0" y="-82836"/>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91" Type="http://schemas.openxmlformats.org/officeDocument/2006/relationships/notesMaster" Target="notesMasters/notesMaster1.xml"/><Relationship Id="rId196"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72" Type="http://schemas.openxmlformats.org/officeDocument/2006/relationships/slide" Target="slides/slide171.xml"/><Relationship Id="rId193"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theme" Target="theme/theme1.xml"/><Relationship Id="rId190" Type="http://schemas.openxmlformats.org/officeDocument/2006/relationships/slide" Target="slides/slide189.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3" name="Date Placeholder 2"/>
          <p:cNvSpPr>
            <a:spLocks noGrp="1"/>
          </p:cNvSpPr>
          <p:nvPr>
            <p:ph type="dt" sz="quarter" idx="1"/>
          </p:nvPr>
        </p:nvSpPr>
        <p:spPr bwMode="auto">
          <a:xfrm>
            <a:off x="3778851" y="0"/>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fld id="{7209460A-E4EC-4D09-91B8-6F02E2315146}" type="datetime1">
              <a:rPr lang="en-US"/>
              <a:pPr>
                <a:defRPr/>
              </a:pPr>
              <a:t>11/14/2018</a:t>
            </a:fld>
            <a:endParaRPr lang="en-US" dirty="0"/>
          </a:p>
        </p:txBody>
      </p:sp>
      <p:sp>
        <p:nvSpPr>
          <p:cNvPr id="4" name="Footer Placeholder 3"/>
          <p:cNvSpPr>
            <a:spLocks noGrp="1"/>
          </p:cNvSpPr>
          <p:nvPr>
            <p:ph type="ftr" sz="quarter" idx="2"/>
          </p:nvPr>
        </p:nvSpPr>
        <p:spPr bwMode="auto">
          <a:xfrm>
            <a:off x="0" y="9428455"/>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5" name="Slide Number Placeholder 4"/>
          <p:cNvSpPr>
            <a:spLocks noGrp="1"/>
          </p:cNvSpPr>
          <p:nvPr>
            <p:ph type="sldNum" sz="quarter" idx="3"/>
          </p:nvPr>
        </p:nvSpPr>
        <p:spPr bwMode="auto">
          <a:xfrm>
            <a:off x="3778851" y="9428455"/>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B77C4E44-C3EA-42B4-9CCF-6B26CEF1CA5D}" type="slidenum">
              <a:rPr lang="en-US" altLang="en-US"/>
              <a:pPr>
                <a:defRPr/>
              </a:pPr>
              <a:t>‹#›</a:t>
            </a:fld>
            <a:endParaRPr lang="en-US" altLang="en-US" dirty="0"/>
          </a:p>
        </p:txBody>
      </p:sp>
    </p:spTree>
    <p:extLst>
      <p:ext uri="{BB962C8B-B14F-4D97-AF65-F5344CB8AC3E}">
        <p14:creationId xmlns:p14="http://schemas.microsoft.com/office/powerpoint/2010/main" val="3856949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bwMode="auto">
          <a:xfrm>
            <a:off x="0" y="0"/>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1" name="Rectangle 3"/>
          <p:cNvSpPr>
            <a:spLocks noGrp="1" noChangeArrowheads="1"/>
          </p:cNvSpPr>
          <p:nvPr>
            <p:ph type="dt" idx="1"/>
          </p:nvPr>
        </p:nvSpPr>
        <p:spPr bwMode="auto">
          <a:xfrm>
            <a:off x="3778851" y="0"/>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endParaRPr lang="en-US" dirty="0"/>
          </a:p>
        </p:txBody>
      </p:sp>
      <p:sp>
        <p:nvSpPr>
          <p:cNvPr id="2052" name="Rectangle 4"/>
          <p:cNvSpPr>
            <a:spLocks noGrp="1" noRot="1" noChangeAspect="1" noChangeArrowheads="1" noTextEdit="1"/>
          </p:cNvSpPr>
          <p:nvPr>
            <p:ph type="sldImg" idx="2"/>
          </p:nvPr>
        </p:nvSpPr>
        <p:spPr bwMode="auto">
          <a:xfrm>
            <a:off x="854075" y="744538"/>
            <a:ext cx="4960938"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3" name="Rectangle 5"/>
          <p:cNvSpPr>
            <a:spLocks noGrp="1" noChangeArrowheads="1"/>
          </p:cNvSpPr>
          <p:nvPr>
            <p:ph type="body" sz="quarter" idx="3"/>
          </p:nvPr>
        </p:nvSpPr>
        <p:spPr bwMode="auto">
          <a:xfrm>
            <a:off x="667208" y="4715911"/>
            <a:ext cx="5334672" cy="4466819"/>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73414" name="Rectangle 6"/>
          <p:cNvSpPr>
            <a:spLocks noGrp="1" noChangeArrowheads="1"/>
          </p:cNvSpPr>
          <p:nvPr>
            <p:ph type="ftr" sz="quarter" idx="4"/>
          </p:nvPr>
        </p:nvSpPr>
        <p:spPr bwMode="auto">
          <a:xfrm>
            <a:off x="0" y="9428455"/>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5" name="Rectangle 7"/>
          <p:cNvSpPr>
            <a:spLocks noGrp="1" noChangeArrowheads="1"/>
          </p:cNvSpPr>
          <p:nvPr>
            <p:ph type="sldNum" sz="quarter" idx="5"/>
          </p:nvPr>
        </p:nvSpPr>
        <p:spPr bwMode="auto">
          <a:xfrm>
            <a:off x="3778851" y="9428455"/>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3359A83C-C081-452C-A522-6E76424C1D48}" type="slidenum">
              <a:rPr lang="en-US" altLang="en-US"/>
              <a:pPr>
                <a:defRPr/>
              </a:pPr>
              <a:t>‹#›</a:t>
            </a:fld>
            <a:endParaRPr lang="en-US" altLang="en-US" dirty="0"/>
          </a:p>
        </p:txBody>
      </p:sp>
    </p:spTree>
    <p:extLst>
      <p:ext uri="{BB962C8B-B14F-4D97-AF65-F5344CB8AC3E}">
        <p14:creationId xmlns:p14="http://schemas.microsoft.com/office/powerpoint/2010/main" val="3494715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pitchFamily="-111" charset="-128"/>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Basic packet filtering</a:t>
            </a:r>
            <a:r>
              <a:rPr lang="en-US" dirty="0" smtClean="0"/>
              <a:t> – Filtering</a:t>
            </a:r>
            <a:r>
              <a:rPr lang="en-US" baseline="0" dirty="0" smtClean="0"/>
              <a:t> that l</a:t>
            </a:r>
            <a:r>
              <a:rPr lang="en-US" dirty="0" smtClean="0"/>
              <a:t>ooks at each packet entering or leaving the network and then either accepts the packet or rejects the packet based on user-defined rules. Each packet is examined separately.</a:t>
            </a:r>
          </a:p>
          <a:p>
            <a:r>
              <a:rPr lang="en-US" u="sng" dirty="0" smtClean="0"/>
              <a:t>Bridge</a:t>
            </a:r>
            <a:r>
              <a:rPr lang="en-US" dirty="0" smtClean="0"/>
              <a:t> – A network device that separates traffic into separate collision domains at the data layer of the OSI model.</a:t>
            </a:r>
          </a:p>
          <a:p>
            <a:r>
              <a:rPr lang="en-US" u="sng" dirty="0" smtClean="0"/>
              <a:t>Cloud computing</a:t>
            </a:r>
            <a:r>
              <a:rPr lang="en-US" u="none" dirty="0" smtClean="0"/>
              <a:t> </a:t>
            </a:r>
            <a:r>
              <a:rPr lang="en-US" dirty="0" smtClean="0"/>
              <a:t>– The automatic provisioning of on demand computational resources across a network.</a:t>
            </a:r>
          </a:p>
          <a:p>
            <a:r>
              <a:rPr lang="en-US" u="sng" dirty="0" smtClean="0"/>
              <a:t>Coaxial cable</a:t>
            </a:r>
            <a:r>
              <a:rPr lang="en-US" dirty="0" smtClean="0"/>
              <a:t> – A network cable that consists of a solid center core conductor and a physical spacer to the outer conductor which is wrapped around it. Commonly used in video systems.</a:t>
            </a:r>
          </a:p>
          <a:p>
            <a:r>
              <a:rPr lang="en-US" u="sng" dirty="0" smtClean="0"/>
              <a:t>Collision domain</a:t>
            </a:r>
            <a:r>
              <a:rPr lang="en-US" dirty="0" smtClean="0"/>
              <a:t> – An area of shared traffic in a network where packets from different conversations can collide.</a:t>
            </a:r>
          </a:p>
          <a:p>
            <a:r>
              <a:rPr lang="en-US" u="sng" dirty="0" smtClean="0"/>
              <a:t>Concentrator</a:t>
            </a:r>
            <a:r>
              <a:rPr lang="en-US" dirty="0" smtClean="0"/>
              <a:t> – A device used to manage multiple similar networking operations, such as provide a VPN endpoint for multiple VPNs.</a:t>
            </a:r>
          </a:p>
          <a:p>
            <a:r>
              <a:rPr lang="en-US" u="sng" dirty="0" smtClean="0"/>
              <a:t>Data loss prevention (DLP)</a:t>
            </a:r>
            <a:r>
              <a:rPr lang="en-US" baseline="0" dirty="0" smtClean="0"/>
              <a:t> – Technology, processes, and procedures designed to detect when unauthorized removal of data from a system occurs. DLP is typically</a:t>
            </a:r>
          </a:p>
          <a:p>
            <a:r>
              <a:rPr lang="en-US" baseline="0" dirty="0" smtClean="0"/>
              <a:t>active, preventing the loss of data, either by blocking the transfer or dropping the connection.</a:t>
            </a:r>
          </a:p>
          <a:p>
            <a:r>
              <a:rPr lang="en-US" u="sng" baseline="0" dirty="0" smtClean="0"/>
              <a:t>Firewall</a:t>
            </a:r>
            <a:r>
              <a:rPr lang="en-US" baseline="0" dirty="0" smtClean="0"/>
              <a:t> – A network device used to segregate traffic based on rules.</a:t>
            </a:r>
          </a:p>
          <a:p>
            <a:r>
              <a:rPr lang="en-US" u="sng" baseline="0" dirty="0" smtClean="0"/>
              <a:t>Hub</a:t>
            </a:r>
            <a:r>
              <a:rPr lang="en-US" baseline="0" dirty="0" smtClean="0"/>
              <a:t> – A network device used to connect devices at the physical layer of the OSI model.</a:t>
            </a:r>
          </a:p>
          <a:p>
            <a:r>
              <a:rPr lang="en-US" u="sng" baseline="0" dirty="0" smtClean="0"/>
              <a:t>Infrastructure as a Service (IaaS)</a:t>
            </a:r>
            <a:r>
              <a:rPr lang="en-US" baseline="0" dirty="0" smtClean="0"/>
              <a:t> – The automatic, on-demand provisioning of infrastructure elements, operating as a service; a common element of cloud computing.</a:t>
            </a:r>
          </a:p>
          <a:p>
            <a:r>
              <a:rPr lang="en-US" u="sng" baseline="0" dirty="0" smtClean="0"/>
              <a:t>Internet content filter</a:t>
            </a:r>
            <a:r>
              <a:rPr lang="en-US" baseline="0" dirty="0" smtClean="0"/>
              <a:t> – A content-filtering system use to protect corporations from employees’ viewing of inappropriate or illegal content at the workplace and the subsequent complications that occur when such viewing takes place.</a:t>
            </a:r>
          </a:p>
          <a:p>
            <a:r>
              <a:rPr lang="en-US" u="sng" baseline="0" dirty="0" smtClean="0"/>
              <a:t>Load balancer</a:t>
            </a:r>
            <a:r>
              <a:rPr lang="en-US" baseline="0" dirty="0" smtClean="0"/>
              <a:t> – A network device that distributes computing across multiple computers.</a:t>
            </a:r>
          </a:p>
          <a:p>
            <a:r>
              <a:rPr lang="en-US" u="sng" baseline="0" dirty="0" smtClean="0"/>
              <a:t>Modem</a:t>
            </a:r>
            <a:r>
              <a:rPr lang="en-US" baseline="0" dirty="0" smtClean="0"/>
              <a:t> – A modulator/demodulator that is designed to connect machines via telephone-based circuits.</a:t>
            </a:r>
          </a:p>
          <a:p>
            <a:r>
              <a:rPr lang="en-US" u="sng" baseline="0" dirty="0" smtClean="0"/>
              <a:t>Network access control</a:t>
            </a:r>
            <a:r>
              <a:rPr lang="en-US" baseline="0" dirty="0" smtClean="0"/>
              <a:t> – An approach to endpoint security that involves monitoring and remediating endpoint security issues before allowing an object to connect to a network.</a:t>
            </a:r>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a:t>
            </a:fld>
            <a:endParaRPr lang="en-US" altLang="en-US" dirty="0"/>
          </a:p>
        </p:txBody>
      </p:sp>
    </p:spTree>
    <p:extLst>
      <p:ext uri="{BB962C8B-B14F-4D97-AF65-F5344CB8AC3E}">
        <p14:creationId xmlns:p14="http://schemas.microsoft.com/office/powerpoint/2010/main" val="4269636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0" dirty="0" smtClean="0">
                <a:ea typeface="ヒラギノ角ゴ Pro W3" pitchFamily="-112" charset="-128"/>
              </a:rPr>
              <a:t>When applying security controls to a system to manage security operations, it is important to test the controls to ensure that they are providing the desired results. Putting a system into a VM does not change this requirement. In fact, it may complicate it because of the nature of the guest OS to hypervisor relationship.</a:t>
            </a:r>
          </a:p>
          <a:p>
            <a:endParaRPr lang="en-US" altLang="en-US" b="0" dirty="0" smtClean="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You can build a VM, test something inside the VM, and, based on the results, make a decision with regard to stability or whatever concern was present.</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b="0" dirty="0" smtClean="0">
              <a:ea typeface="ヒラギノ角ゴ Pro W3" pitchFamily="-112" charset="-128"/>
            </a:endParaRP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4DB5981E-E554-4300-8813-C05F5866BF38}" type="slidenum">
              <a:rPr lang="en-US" altLang="en-US" smtClean="0"/>
              <a:pPr eaLnBrk="1" hangingPunct="1"/>
              <a:t>13</a:t>
            </a:fld>
            <a:endParaRPr lang="en-US" altLang="en-US" dirty="0" smtClean="0"/>
          </a:p>
        </p:txBody>
      </p:sp>
    </p:spTree>
    <p:extLst>
      <p:ext uri="{BB962C8B-B14F-4D97-AF65-F5344CB8AC3E}">
        <p14:creationId xmlns:p14="http://schemas.microsoft.com/office/powerpoint/2010/main" val="142104056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Bluetooth was originally developed by Ericsson and known as multi-communicator link; in 1998, Nokia, IBM, Intel, and Toshiba joined Ericsson and adopted the Bluetooth name. This consortium became known as the Bluetooth Special Interest Group (SIG). The SIG now has more than 24,000 members and drives the development of the technology and controls the specification to ensure interoperability.</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Most people are familiar with Bluetooth as it is part of many mobile phones and headsets, such as those shown in Figure 12.3. This short-range, low-power wireless protocol transmits in the 2.4 GHz band, the same band used for 802.11. The concept for the short-range (approx. 32 feet) wireless protocol is to transmit data in personal area networks (PANs).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Bluetooth transmits and receives data from a variety of devices, the most common being mobile phones, laptops, printers, and audio devices. The mobile phone has driven a lot of Bluetooth growth and has even spread Bluetooth into new cars as a mobile phone hands-free kit.</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Bluetooth has gone through a few releases. Version 1.1 was the first commercially successful version, with version 1.2 released in 2007 and correcting some of the problems found in 1.1. Version 1.2 allows</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speeds up to 721 Kbps and improves resistance to interference. Version 1.2 is backward-compatible with version 1.1. With the rate of advancement and the life of most tech items, Bluetooth 1 series is basically extinct. Bluetooth 2.0 introduced enhanced data rate (EDR), which allows the transmission of up to 3.0 Mbps. Bluetooth 3.0 has the capability to use an 802.11 channel to achieve speeds up to 24 Mbps. The current version is the Bluetooth 4.0 standard with support for three modes: classic, high speed, and low energy.</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Bluetooth 4 introduces a new method to support collecting data from devices that generate data at a very low rate. Some devices, such as medical devices, may only collect and transmit data at low rates. This feature, called Low Energy (LE), was designed to aggregate data from various sensors, like heart rate monitors, thermometers, and so forth, and carries the commercial name Bluetooth Smart.</a:t>
            </a:r>
          </a:p>
          <a:p>
            <a:r>
              <a:rPr lang="en-US" altLang="en-US" dirty="0" smtClean="0">
                <a:latin typeface="Arial" pitchFamily="34" charset="0"/>
                <a:ea typeface="ヒラギノ角ゴ Pro W3" pitchFamily="-112" charset="-128"/>
              </a:rPr>
              <a:t>As Bluetooth became popular, people started trying to find holes in it.</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Bluetooth features easy configuration of devices to allow communication, with no need for network addresses or ports. Bluetooth uses pairing to establish a trust relationship between devices. To establish that</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trust, the devices advertise capabilities and require a passkey. To help maintain security, most devices require the passkey to be entered into both devices; this prevents a default passkey–type attack. The Bluetooth’s protocol advertisement of services and pairing properties is where some of the security issues</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start.</a:t>
            </a:r>
          </a:p>
          <a:p>
            <a:endParaRPr lang="en-US" altLang="en-US" dirty="0" smtClean="0">
              <a:latin typeface="Arial" pitchFamily="34" charset="0"/>
              <a:ea typeface="ヒラギノ角ゴ Pro W3" pitchFamily="-112" charset="-128"/>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6A8B995-3BEC-4192-A494-693689CF401F}" type="slidenum">
              <a:rPr lang="en-US" altLang="en-US" smtClean="0"/>
              <a:pPr eaLnBrk="1" hangingPunct="1"/>
              <a:t>116</a:t>
            </a:fld>
            <a:endParaRPr lang="en-US" altLang="en-US" dirty="0" smtClean="0"/>
          </a:p>
        </p:txBody>
      </p:sp>
    </p:spTree>
    <p:extLst>
      <p:ext uri="{BB962C8B-B14F-4D97-AF65-F5344CB8AC3E}">
        <p14:creationId xmlns:p14="http://schemas.microsoft.com/office/powerpoint/2010/main" val="225549218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people are familiar with Bluetooth as it is part of many mobile phones and headsets, such as those shown in this figure.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117</a:t>
            </a:fld>
            <a:endParaRPr lang="en-US" altLang="en-US" dirty="0"/>
          </a:p>
        </p:txBody>
      </p:sp>
    </p:spTree>
    <p:extLst>
      <p:ext uri="{BB962C8B-B14F-4D97-AF65-F5344CB8AC3E}">
        <p14:creationId xmlns:p14="http://schemas.microsoft.com/office/powerpoint/2010/main" val="3515961308"/>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p:cNvSpPr>
            <a:spLocks noGrp="1" noRot="1" noChangeAspect="1" noTextEdit="1"/>
          </p:cNvSpPr>
          <p:nvPr>
            <p:ph type="sldImg"/>
          </p:nvPr>
        </p:nvSpPr>
        <p:spPr>
          <a:ln/>
        </p:spPr>
      </p:sp>
      <p:sp>
        <p:nvSpPr>
          <p:cNvPr id="43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Bluetooth was originally developed by Ericsson and known as multi-communicator link; in 1998, Nokia, IBM, Intel, and Toshiba joined Ericsson and adopted the Bluetooth name. This consortium became known as the Bluetooth Special Interest Group (SIG). The SIG now has more than 24,000 members and drives the development of the technology and controls the specification to ensure interoperability.</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Most people are familiar with Bluetooth as it is part of many mobile phones and headsets, such as those shown in Figure 12.3. This short-range, low-power wireless protocol transmits in the 2.4 GHz band, the same band used for 802.11. The concept for the short-range (approx. 32 feet) wireless protocol is to transmit data in personal area networks (PANs).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Bluetooth transmits and receives data from a variety of devices, the most common being mobile phones, laptops, printers, and audio devices. The mobile phone has driven a lot of Bluetooth growth and has even spread Bluetooth into new cars as a mobile phone hands-free kit.</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Bluetooth has gone through a few releases. Version 1.1 was the first commercially successful version, with version 1.2 released in 2007 and correcting some of the problems found in 1.1. Version 1.2 allows</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speeds up to 721 Kbps and improves resistance to interference. Version 1.2 is backward-compatible with version 1.1. With the rate of advancement and the life of most tech items, Bluetooth 1 series is basically extinct. Bluetooth 2.0 introduced enhanced data rate (EDR), which allows the transmission of up to 3.0 Mbps. Bluetooth 3.0 has the capability to use an 802.11 channel to achieve speeds up to 24 Mbps. The current version is the Bluetooth 4.0 standard with support for three modes: classic, high speed, and low energy.</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Bluetooth 4 introduces a new method to support collecting data from devices that generate data at a very low rate. Some devices, such as medical devices, may only collect and transmit data at low rates. This feature, called Low Energy (LE), was designed to aggregate data from various sensors, like heart rate monitors, thermometers, and so forth, and carries the commercial name Bluetooth Smart.</a:t>
            </a:r>
          </a:p>
          <a:p>
            <a:r>
              <a:rPr lang="en-US" altLang="en-US" dirty="0" smtClean="0">
                <a:latin typeface="Arial" pitchFamily="34" charset="0"/>
                <a:ea typeface="ヒラギノ角ゴ Pro W3" pitchFamily="-112" charset="-128"/>
              </a:rPr>
              <a:t>As Bluetooth became popular, people started trying to find holes in it.</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Bluetooth features easy configuration of devices to allow communication, with no need for network addresses or ports. Bluetooth uses pairing to establish a trust relationship between devices. To establish that</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trust, the devices advertise capabilities and require a passkey. To help maintain security, most devices require the passkey to be entered into both devices; this prevents a default passkey–type attack. The Bluetooth’s protocol advertisement of services and pairing properties is where some of the security issues</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start.</a:t>
            </a:r>
          </a:p>
          <a:p>
            <a:endParaRPr lang="en-US" altLang="en-US" dirty="0" smtClean="0">
              <a:latin typeface="Arial" pitchFamily="34" charset="0"/>
              <a:ea typeface="ヒラギノ角ゴ Pro W3" pitchFamily="-112" charset="-128"/>
            </a:endParaRPr>
          </a:p>
        </p:txBody>
      </p:sp>
      <p:sp>
        <p:nvSpPr>
          <p:cNvPr id="43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6A8B995-3BEC-4192-A494-693689CF401F}" type="slidenum">
              <a:rPr lang="en-US" altLang="en-US" smtClean="0"/>
              <a:pPr eaLnBrk="1" hangingPunct="1"/>
              <a:t>118</a:t>
            </a:fld>
            <a:endParaRPr lang="en-US" altLang="en-US" dirty="0" smtClean="0"/>
          </a:p>
        </p:txBody>
      </p:sp>
    </p:spTree>
    <p:extLst>
      <p:ext uri="{BB962C8B-B14F-4D97-AF65-F5344CB8AC3E}">
        <p14:creationId xmlns:p14="http://schemas.microsoft.com/office/powerpoint/2010/main" val="296409774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p:cNvSpPr>
            <a:spLocks noGrp="1" noRot="1" noChangeAspect="1" noTextEdit="1"/>
          </p:cNvSpPr>
          <p:nvPr>
            <p:ph type="sldImg"/>
          </p:nvPr>
        </p:nvSpPr>
        <p:spPr>
          <a:ln/>
        </p:spPr>
      </p:sp>
      <p:sp>
        <p:nvSpPr>
          <p:cNvPr id="450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altLang="en-US" b="1" dirty="0" smtClean="0">
                <a:latin typeface="Arial" pitchFamily="34" charset="0"/>
                <a:ea typeface="ヒラギノ角ゴ Pro W3" pitchFamily="-112" charset="-128"/>
              </a:rPr>
              <a:t>Bluejacking</a:t>
            </a:r>
            <a:r>
              <a:rPr lang="en-US" altLang="en-US" dirty="0" smtClean="0">
                <a:latin typeface="Arial" pitchFamily="34" charset="0"/>
                <a:ea typeface="ヒラギノ角ゴ Pro W3" pitchFamily="-112" charset="-128"/>
              </a:rPr>
              <a:t> involves setting a message as a phonebook contact.</a:t>
            </a:r>
            <a:r>
              <a:rPr lang="en-US" altLang="en-US" baseline="0" dirty="0" smtClean="0">
                <a:latin typeface="Arial" pitchFamily="34" charset="0"/>
                <a:ea typeface="ヒラギノ角ゴ Pro W3" pitchFamily="-112" charset="-128"/>
              </a:rPr>
              <a:t> Then the attacker sends the message to the possible recipient via Bluetooth. Originally, this involved sending text messages, but more recent phones can send images or audio as well. A popular variant of this is the transmission of “shock” images, featuring disturbing or crude photos. As Bluetooth is a short-range protocol, the attack and victim must be within roughly 10 yards of each other. The victim’s phone must also have Bluetooth enabled and must be in discoverable mode. On some early phones, this was the default configuration, and while it makes connecting external devices easier, it also allows attacks against the phone. If Bluetooth is turned off, or if the device is set to non-discoverable, bluejacking can be avoided.</a:t>
            </a:r>
            <a:endParaRPr lang="en-US" altLang="en-US" dirty="0" smtClean="0">
              <a:latin typeface="Arial" pitchFamily="34" charset="0"/>
              <a:ea typeface="ヒラギノ角ゴ Pro W3" pitchFamily="-112" charset="-128"/>
            </a:endParaRPr>
          </a:p>
          <a:p>
            <a:pPr>
              <a:buFontTx/>
              <a:buNone/>
            </a:pPr>
            <a:endParaRPr lang="en-US" altLang="en-US" dirty="0" smtClean="0">
              <a:latin typeface="Arial" pitchFamily="34" charset="0"/>
              <a:ea typeface="ヒラギノ角ゴ Pro W3" pitchFamily="-112" charset="-128"/>
            </a:endParaRPr>
          </a:p>
          <a:p>
            <a:pPr>
              <a:buFontTx/>
              <a:buNone/>
            </a:pPr>
            <a:r>
              <a:rPr lang="en-US" altLang="en-US" b="1" dirty="0" smtClean="0">
                <a:latin typeface="Arial" pitchFamily="34" charset="0"/>
                <a:ea typeface="ヒラギノ角ゴ Pro W3" pitchFamily="-112" charset="-128"/>
              </a:rPr>
              <a:t>Bluesnarfing</a:t>
            </a:r>
            <a:r>
              <a:rPr lang="en-US" altLang="en-US" dirty="0" smtClean="0">
                <a:latin typeface="Arial" pitchFamily="34" charset="0"/>
                <a:ea typeface="ヒラギノ角ゴ Pro W3" pitchFamily="-112" charset="-128"/>
              </a:rPr>
              <a:t> is similar to bluejacking in that it uses the same contact transmission protocol. The difference is that instead of sending an unsolicited message to the victim’s phone, the attacker copies off the victim’s information, which can include e-mails, contact lists, calendar, and anything else that exists on that device. More recent phones with media capabilities can be</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snarfed for private photos and videos. Bluesnarfing used to require a laptop with a Bluetooth adapter, making it relatively easy to identify a possible attacker, but bluesnarfing applications are now available for mobile devices. Bloover, a combination of Bluetooth and Hoover, is one such application that runs as a Java applet. The majority of Bluetooth phones need to be discoverable for the bluesnarf attack to work, but it does not necessarily need to be paired. In theory, an attacker can also brute-force the device’s unique 48-bit name. A program called RedFang attempts to perform this brute-force attack by sending all possible names and seeing what gets a response. This approach was addressed in Bluetooth 1.2 with an anonymity mode.</a:t>
            </a:r>
          </a:p>
          <a:p>
            <a:pPr>
              <a:buFontTx/>
              <a:buNone/>
            </a:pPr>
            <a:endParaRPr lang="en-US" altLang="en-US" dirty="0" smtClean="0">
              <a:latin typeface="Arial" pitchFamily="34" charset="0"/>
              <a:ea typeface="ヒラギノ角ゴ Pro W3" pitchFamily="-112" charset="-128"/>
            </a:endParaRPr>
          </a:p>
          <a:p>
            <a:pPr>
              <a:buFontTx/>
              <a:buNone/>
            </a:pPr>
            <a:r>
              <a:rPr lang="en-US" sz="1200" b="1" i="0" kern="1200" dirty="0" smtClean="0">
                <a:solidFill>
                  <a:schemeClr val="tx1"/>
                </a:solidFill>
                <a:effectLst/>
                <a:latin typeface="Arial" charset="0"/>
                <a:ea typeface="ヒラギノ角ゴ Pro W3" pitchFamily="-111" charset="-128"/>
                <a:cs typeface="ヒラギノ角ゴ Pro W3" pitchFamily="-111" charset="-128"/>
              </a:rPr>
              <a:t>Bluebugging </a:t>
            </a:r>
            <a:r>
              <a:rPr lang="en-US" sz="1200" i="0" kern="1200" dirty="0" smtClean="0">
                <a:solidFill>
                  <a:schemeClr val="tx1"/>
                </a:solidFill>
                <a:effectLst/>
                <a:latin typeface="Arial" charset="0"/>
                <a:ea typeface="ヒラギノ角ゴ Pro W3" pitchFamily="-111" charset="-128"/>
                <a:cs typeface="ヒラギノ角ゴ Pro W3" pitchFamily="-111" charset="-128"/>
              </a:rPr>
              <a:t>is a far more serious attack than either bluejacking or bluesnarfing. In bluebugging, the attacker uses Bluetooth to establish a serial connection to the device. This allows access to the full AT command set—GSM phones use AT commands similar to Hayes-compatible modems. This connection allows full control over the phone, including the placing of calls to any number without the phone owner’s knowledge. Fortunately, this attack requires pairing of the devices to complete, and phones initially vulnerable to the attack have updated firmware to correct the problem. To accomplish the attack now, the phone owner would need to surrender her phone and allow an attacker to physically establish the connection.</a:t>
            </a:r>
          </a:p>
          <a:p>
            <a:pPr>
              <a:buFontTx/>
              <a:buNone/>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1" dirty="0" smtClean="0">
                <a:latin typeface="Arial" pitchFamily="34" charset="0"/>
                <a:ea typeface="ヒラギノ角ゴ Pro W3" pitchFamily="-112" charset="-128"/>
              </a:rPr>
              <a:t>Bluetooth DOS </a:t>
            </a:r>
            <a:r>
              <a:rPr lang="en-US" altLang="en-US" dirty="0" smtClean="0">
                <a:latin typeface="Arial" pitchFamily="34" charset="0"/>
                <a:ea typeface="ヒラギノ角ゴ Pro W3" pitchFamily="-112" charset="-128"/>
              </a:rPr>
              <a:t>is the use of Bluetooth technology to perform a denial-of-service attack against another device. In this attack, an attacker repeatedly requests pairing with the victim device. This type of attack does not divulge information or permit access, but is a nuisance. And, more importantly, if done repeatedly it can drain a device’s battery, or prevent other operations from occurring on the victim’s device. As with all Bluetooth attacks, because of the short range involved, all one has to do is leave the area and the attack would cease.</a:t>
            </a: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buFontTx/>
              <a:buNone/>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buFontTx/>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itchFamily="34" charset="0"/>
              <a:ea typeface="ヒラギノ角ゴ Pro W3" pitchFamily="-112" charset="-128"/>
            </a:endParaRPr>
          </a:p>
        </p:txBody>
      </p:sp>
      <p:sp>
        <p:nvSpPr>
          <p:cNvPr id="450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E83604D-8B8B-4B91-97BE-B4AACD15E6DC}" type="slidenum">
              <a:rPr lang="en-US" altLang="en-US" smtClean="0"/>
              <a:pPr eaLnBrk="1" hangingPunct="1"/>
              <a:t>119</a:t>
            </a:fld>
            <a:endParaRPr lang="en-US" altLang="en-US" dirty="0" smtClean="0"/>
          </a:p>
        </p:txBody>
      </p:sp>
    </p:spTree>
    <p:extLst>
      <p:ext uri="{BB962C8B-B14F-4D97-AF65-F5344CB8AC3E}">
        <p14:creationId xmlns:p14="http://schemas.microsoft.com/office/powerpoint/2010/main" val="2003383487"/>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NFC is likely to become a high use technology in the years to come as multiple uses exist for the technology, and the next generation of smartphones is surely to see this as a standard function.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121</a:t>
            </a:fld>
            <a:endParaRPr lang="en-US" altLang="en-US" dirty="0"/>
          </a:p>
        </p:txBody>
      </p:sp>
    </p:spTree>
    <p:extLst>
      <p:ext uri="{BB962C8B-B14F-4D97-AF65-F5344CB8AC3E}">
        <p14:creationId xmlns:p14="http://schemas.microsoft.com/office/powerpoint/2010/main" val="2369674496"/>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Features of 802.11b and 802.11a were later joined to create 802.11g, an updated standard that allows the faster speeds of the 5 GHz specification on the 2.4 GHz band. Security problems were discovered in the implementations of these early wireless standards, principally involving the Wired Equivalent Privacy (WEP) protocol. These problems included an attacker’s ability to break the cryptography and monitor other users’ traffic. The security problems in WEP were a top concern until the adoption of 802.11i-compliant products enhanced the security with Wi-Fi Protected Access (WPA), discussed later in the chapter. 802.11ac is the latest standard; it focuses on achieving much higher speeds for wireless networks.</a:t>
            </a:r>
            <a:endParaRPr lang="en-US" baseline="0" dirty="0" smtClean="0">
              <a:latin typeface="Arial" pitchFamily="34" charset="0"/>
              <a:ea typeface="ヒラギノ角ゴ Pro W3" pitchFamily="-112" charset="-128"/>
            </a:endParaRP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50B4F0D-345F-4384-AD46-A033819BEC8F}" type="slidenum">
              <a:rPr lang="en-US" altLang="en-US" smtClean="0"/>
              <a:pPr eaLnBrk="1" hangingPunct="1"/>
              <a:t>122</a:t>
            </a:fld>
            <a:endParaRPr lang="en-US" altLang="en-US" dirty="0" smtClean="0"/>
          </a:p>
        </p:txBody>
      </p:sp>
    </p:spTree>
    <p:extLst>
      <p:ext uri="{BB962C8B-B14F-4D97-AF65-F5344CB8AC3E}">
        <p14:creationId xmlns:p14="http://schemas.microsoft.com/office/powerpoint/2010/main" val="442538768"/>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802.11b protocol is an IEEE standard ratified in 1999. The standard launched a range of products (such as wireless routers, an example of which is shown in this</a:t>
            </a:r>
            <a:r>
              <a:rPr lang="en-US" baseline="0" dirty="0" smtClean="0"/>
              <a:t> f</a:t>
            </a:r>
            <a:r>
              <a:rPr lang="en-US" dirty="0" smtClean="0"/>
              <a:t>igure) that would open the way to a whole new genre of possibilities for attackers and a new series of headaches for security administrators everywhere.</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123</a:t>
            </a:fld>
            <a:endParaRPr lang="en-US" altLang="en-US" dirty="0"/>
          </a:p>
        </p:txBody>
      </p:sp>
    </p:spTree>
    <p:extLst>
      <p:ext uri="{BB962C8B-B14F-4D97-AF65-F5344CB8AC3E}">
        <p14:creationId xmlns:p14="http://schemas.microsoft.com/office/powerpoint/2010/main" val="185845089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IEEE</a:t>
            </a:r>
            <a:r>
              <a:rPr lang="en-US" baseline="0" dirty="0" smtClean="0"/>
              <a:t> 802.11 standards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124</a:t>
            </a:fld>
            <a:endParaRPr lang="en-US" altLang="en-US" dirty="0"/>
          </a:p>
        </p:txBody>
      </p:sp>
    </p:spTree>
    <p:extLst>
      <p:ext uri="{BB962C8B-B14F-4D97-AF65-F5344CB8AC3E}">
        <p14:creationId xmlns:p14="http://schemas.microsoft.com/office/powerpoint/2010/main" val="45996899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smtClean="0">
                <a:solidFill>
                  <a:schemeClr val="tx1"/>
                </a:solidFill>
                <a:effectLst/>
                <a:latin typeface="Arial" charset="0"/>
                <a:ea typeface="ヒラギノ角ゴ Pro W3" pitchFamily="-111" charset="-128"/>
                <a:cs typeface="ヒラギノ角ゴ Pro W3" pitchFamily="-111" charset="-128"/>
              </a:rPr>
              <a:t>Direct-sequence spread spectrum (DSSS) </a:t>
            </a:r>
            <a:r>
              <a:rPr lang="en-US" sz="1200" i="0" kern="1200" dirty="0" smtClean="0">
                <a:solidFill>
                  <a:schemeClr val="tx1"/>
                </a:solidFill>
                <a:effectLst/>
                <a:latin typeface="Arial" charset="0"/>
                <a:ea typeface="ヒラギノ角ゴ Pro W3" pitchFamily="-111" charset="-128"/>
                <a:cs typeface="ヒラギノ角ゴ Pro W3" pitchFamily="-111" charset="-128"/>
              </a:rPr>
              <a:t>is a modulation type that spreads the traffic sent over the entire bandwidth. It does this by injecting a noise-like signal into the information stream and transmitting the normally narrowband information over the wider band available. The primary reason that spread-spectrum technology is used in 802.11 protocols is to avoid interference on the public 2.4 GHz and 5 GHz bands.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sz="1200" b="1" i="0" kern="1200" dirty="0" smtClean="0">
              <a:solidFill>
                <a:schemeClr val="tx1"/>
              </a:solidFill>
              <a:effectLst/>
              <a:latin typeface="Arial" charset="0"/>
              <a:ea typeface="ヒラギノ角ゴ Pro W3" pitchFamily="-111" charset="-128"/>
              <a:cs typeface="ヒラギノ角ゴ Pro W3" pitchFamily="-111"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smtClean="0">
                <a:solidFill>
                  <a:schemeClr val="tx1"/>
                </a:solidFill>
                <a:effectLst/>
                <a:latin typeface="Arial" charset="0"/>
                <a:ea typeface="ヒラギノ角ゴ Pro W3" pitchFamily="-111" charset="-128"/>
                <a:cs typeface="ヒラギノ角ゴ Pro W3" pitchFamily="-111" charset="-128"/>
              </a:rPr>
              <a:t>Orthogonal frequency division multiplexing (OFDM) </a:t>
            </a:r>
            <a:r>
              <a:rPr lang="en-US" sz="1200" i="0" kern="1200" dirty="0" smtClean="0">
                <a:solidFill>
                  <a:schemeClr val="tx1"/>
                </a:solidFill>
                <a:effectLst/>
                <a:latin typeface="Arial" charset="0"/>
                <a:ea typeface="ヒラギノ角ゴ Pro W3" pitchFamily="-111" charset="-128"/>
                <a:cs typeface="ヒラギノ角ゴ Pro W3" pitchFamily="-111" charset="-128"/>
              </a:rPr>
              <a:t>multiplexes, or separates, the data to be transmitted into smaller chunks and then transmits the chunks on several subchannels. This use of subchannels is what the “frequency division” portion of the name refers to. Both of these techniques, multiplexing and frequency division, are used to avoid interference.</a:t>
            </a:r>
            <a:endParaRPr lang="en-US" baseline="0" dirty="0" smtClean="0">
              <a:latin typeface="Arial" pitchFamily="34" charset="0"/>
              <a:ea typeface="ヒラギノ角ゴ Pro W3" pitchFamily="-112" charset="-128"/>
            </a:endParaRP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50B4F0D-345F-4384-AD46-A033819BEC8F}" type="slidenum">
              <a:rPr lang="en-US" altLang="en-US" smtClean="0"/>
              <a:pPr eaLnBrk="1" hangingPunct="1"/>
              <a:t>125</a:t>
            </a:fld>
            <a:endParaRPr lang="en-US" altLang="en-US" dirty="0" smtClean="0"/>
          </a:p>
        </p:txBody>
      </p:sp>
    </p:spTree>
    <p:extLst>
      <p:ext uri="{BB962C8B-B14F-4D97-AF65-F5344CB8AC3E}">
        <p14:creationId xmlns:p14="http://schemas.microsoft.com/office/powerpoint/2010/main" val="40109684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802.11b protocol provides for multiple-rate Ethernet over 2.4 GHz spread-spectrum wireless. It provides transfer rates of 1 Mbps, 2 Mbps, 5.5 Mbps, and 11 Mbps and uses DSSS. The most common layout is a point-to-multipoint environment, with the available bandwidth being shared by all users. Typical range is roughly 100 yards indoors and 300 yards outdoors, line of sight. While the wireless transmissions of 802.11 can penetrate some walls and other objects, the best range is offered when both the access point and network client devices have an unobstructed view of each other.</a:t>
            </a:r>
          </a:p>
          <a:p>
            <a:endParaRPr lang="en-US" dirty="0" smtClean="0"/>
          </a:p>
          <a:p>
            <a:r>
              <a:rPr lang="en-US" dirty="0" smtClean="0"/>
              <a:t>802.11a uses a higher band and has higher bandwidth. It operates in the 5 GHz spectrum using OFDM. Supporting rates of up to 54 Mbps, it is the faster brother of 802.11b; however, the higher frequency used by 802.11a shortens the usable range of the devices and makes it incompatible with 802.11b. The chipsets tend to be more expensive for 802.11a, which has slowed adoption of the standard.</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126</a:t>
            </a:fld>
            <a:endParaRPr lang="en-US" altLang="en-US" dirty="0"/>
          </a:p>
        </p:txBody>
      </p:sp>
    </p:spTree>
    <p:extLst>
      <p:ext uri="{BB962C8B-B14F-4D97-AF65-F5344CB8AC3E}">
        <p14:creationId xmlns:p14="http://schemas.microsoft.com/office/powerpoint/2010/main" val="27900808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an attempt to build security into devices, typically, a default account and password must be entered to enable the user to access and configure the device remotely. These default accounts and passwords are well known in the hacker community, so one of the first steps you must take to secure such devices is to change the default credentials. Anyone who has purchased a home office router knows the default configuration settings and can check to see if another user has changed theirs. If they have not, this is a huge security hole, allowing outsiders to “reconfigure” their network devices.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a:t>
            </a:fld>
            <a:endParaRPr lang="en-US" altLang="en-US" dirty="0"/>
          </a:p>
        </p:txBody>
      </p:sp>
    </p:spTree>
    <p:extLst>
      <p:ext uri="{BB962C8B-B14F-4D97-AF65-F5344CB8AC3E}">
        <p14:creationId xmlns:p14="http://schemas.microsoft.com/office/powerpoint/2010/main" val="99435536"/>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802.11g standard uses portions of both of the other standards: it uses the 2.4 GHz band for greater range but uses the OFDM transmission method to achieve the faster 54 Mbps data rates. As it uses the 2.4 GHz band, this standard interoperates with the older 802.11b standard. This allows an 802.11g access point (AP) to give access to both “G” and “B” clients.</a:t>
            </a:r>
          </a:p>
          <a:p>
            <a:endParaRPr lang="en-US" dirty="0" smtClean="0"/>
          </a:p>
          <a:p>
            <a:r>
              <a:rPr lang="en-US" dirty="0" smtClean="0"/>
              <a:t>The 802.11n version improves on the older standards by greatly increasing speed. It has a functional data rate of up to 600 Mbps, gained through the use of wider bands and multiple-input multiple-output (MIMO) processing. MIMO uses multiple antennas and can bond separate channels together to increase data throughput.</a:t>
            </a:r>
          </a:p>
          <a:p>
            <a:endParaRPr lang="en-US" dirty="0" smtClean="0"/>
          </a:p>
          <a:p>
            <a:r>
              <a:rPr lang="en-US" dirty="0" smtClean="0"/>
              <a:t>802.11ac is the latest in the 5 GHz band, with functional data rates up to a theoretical 6+ Gbps using multiple antennas. The 802.11ac standard was ratified in 2014, and chipsets have been available since late 2011. Designed for multimedia streaming and other high-bandwidth operations, the individual channels are twice the width of 802.11n channels, and as many as eight antennas can be deployed in a Mu-MIMO form.</a:t>
            </a:r>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127</a:t>
            </a:fld>
            <a:endParaRPr lang="en-US" altLang="en-US" dirty="0"/>
          </a:p>
        </p:txBody>
      </p:sp>
    </p:spTree>
    <p:extLst>
      <p:ext uri="{BB962C8B-B14F-4D97-AF65-F5344CB8AC3E}">
        <p14:creationId xmlns:p14="http://schemas.microsoft.com/office/powerpoint/2010/main" val="148382782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802.11ac is the latest in the 5 GHz band, with functional data rates up to a theoretical 6+ Gbps using multiple antennas. The 802.11ac standard was ratified in 2014, and chipsets have been available since late 2011. Designed for multimedia streaming and other high-bandwidth operations, the individual channels are twice the width of 802.11n channels, and as many as eight antennas can be deployed in a Mu-MIMO form.</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All these protocols operate in bands that are “unlicensed” by the FCC. This means that people operating this equipment do not have to be certified by the FCC, but it also means that the devices could possibly share the band with other devices, such as cordless phones, closed-circuit TV (CCTV)</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wireless transceivers, and other similar equipment. This other equipment can cause interference with the 802.11 equipment, possibly causing speed degradation.</a:t>
            </a:r>
          </a:p>
          <a:p>
            <a:endParaRPr lang="en-US" sz="1200" i="0" kern="1200" dirty="0" smtClean="0">
              <a:solidFill>
                <a:schemeClr val="tx1"/>
              </a:solidFill>
              <a:effectLst/>
              <a:latin typeface="Arial" charset="0"/>
              <a:ea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802.11 protocol designers expected some security concerns and attempted to build provisions into the 802.11 protocol that would ensure adequate security. The 802.11 standard includes attempts at rudimentary authentication and confidentiality controls. Authentication is handled in its most basic form by the 802.11 AP, forcing the clients to perform a handshake when attempting to “associate” to the AP.</a:t>
            </a: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128</a:t>
            </a:fld>
            <a:endParaRPr lang="en-US" altLang="en-US" dirty="0"/>
          </a:p>
        </p:txBody>
      </p:sp>
    </p:spTree>
    <p:extLst>
      <p:ext uri="{BB962C8B-B14F-4D97-AF65-F5344CB8AC3E}">
        <p14:creationId xmlns:p14="http://schemas.microsoft.com/office/powerpoint/2010/main" val="1632930040"/>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Association</a:t>
            </a:r>
            <a:r>
              <a:rPr lang="en-US" dirty="0" smtClean="0"/>
              <a:t> is the process required before the AP will allow the client to talk across the AP to the network. Association occurs only if the client has all the correct parameters needed in the handshake, among them the </a:t>
            </a:r>
            <a:r>
              <a:rPr lang="en-US" b="1" dirty="0" smtClean="0"/>
              <a:t>service set identifier (SSID)</a:t>
            </a:r>
            <a:r>
              <a:rPr lang="en-US" dirty="0" smtClean="0"/>
              <a:t>. This SSID setting should limit access only to the authorized users of the wireless network. The SSID is a phrase-based mechanism that helps ensure that you are connecting to the correct AP. This SSID phrase is transmitted in all the access point’s </a:t>
            </a:r>
            <a:r>
              <a:rPr lang="en-US" b="1" dirty="0" smtClean="0"/>
              <a:t>beacon frames</a:t>
            </a:r>
            <a:r>
              <a:rPr lang="en-US" dirty="0" smtClean="0"/>
              <a:t>. The beacon frame is an 802.11 management frame for the network and contains</a:t>
            </a:r>
            <a:r>
              <a:rPr lang="en-US" baseline="0" dirty="0" smtClean="0"/>
              <a:t> </a:t>
            </a:r>
            <a:r>
              <a:rPr lang="en-US" dirty="0" smtClean="0"/>
              <a:t>several different fields, such as the timestamp and beacon interval, but most importantly the SSID. This allows attackers to scan for the beacon frame and retrieve the SSID.</a:t>
            </a:r>
          </a:p>
          <a:p>
            <a:endParaRPr lang="en-US" dirty="0" smtClean="0"/>
          </a:p>
          <a:p>
            <a:r>
              <a:rPr lang="en-US" dirty="0" smtClean="0"/>
              <a:t>The designers of the 802.11 standard also attempted to maintain confidentiality by introducing Wired Equivalent Privacy (WEP), which uses the RC4 stream cipher to encrypt the data as it is transmitted through the air. WEP has been shown to have an implementation problem that can be exploited to break security.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129</a:t>
            </a:fld>
            <a:endParaRPr lang="en-US" altLang="en-US" dirty="0"/>
          </a:p>
        </p:txBody>
      </p:sp>
    </p:spTree>
    <p:extLst>
      <p:ext uri="{BB962C8B-B14F-4D97-AF65-F5344CB8AC3E}">
        <p14:creationId xmlns:p14="http://schemas.microsoft.com/office/powerpoint/2010/main" val="129944481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designers of the 802.11 standard also attempted to maintain confidentiality by introducing </a:t>
            </a:r>
            <a:r>
              <a:rPr lang="en-US" b="1" dirty="0" smtClean="0"/>
              <a:t>Wired Equivalent Privacy (WEP)</a:t>
            </a:r>
            <a:r>
              <a:rPr lang="en-US" dirty="0" smtClean="0"/>
              <a:t>, which uses the </a:t>
            </a:r>
            <a:r>
              <a:rPr lang="en-US" b="1" dirty="0" smtClean="0"/>
              <a:t>RC4 stream cipher</a:t>
            </a:r>
            <a:r>
              <a:rPr lang="en-US" dirty="0" smtClean="0"/>
              <a:t> to encrypt the data as it is transmitted through the air. WEP has been shown to have an implementation problem that can be exploited to break security.</a:t>
            </a:r>
          </a:p>
          <a:p>
            <a:endParaRPr lang="en-US" dirty="0" smtClean="0"/>
          </a:p>
          <a:p>
            <a:r>
              <a:rPr lang="en-US" dirty="0" smtClean="0"/>
              <a:t>Typically, access to actual Ethernet segments is protected by physical security measures. This structure allows security administrators to plan for only internal threats to the network and gives them a clear idea of the types and number of machines connected to it. Wireless networking takes the keys to the kingdom and tosses them out the window and into the parking lot. A typical wireless installation broadcasts the network right through the physical controls that are in place. An attacker can drive up and have the same access as if he plugged into an Ethernet jack inside the building—in fact, better access, because 802.11 is a shared medium, allowing sniffers to view all packets being sent to or from the AP and all clients. These APs are also typically behind any security measures the companies have in place, such as firewalls and intrusion detection systems (IDSs). This kind of access into the internal network has caused a large stir among computer security professionals and eventually the media. War-driving, war-flying, warwalking, war-chalking—all of these terms have been used in security article after security article to describe attacks on wireless networks.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130</a:t>
            </a:fld>
            <a:endParaRPr lang="en-US" altLang="en-US" dirty="0"/>
          </a:p>
        </p:txBody>
      </p:sp>
    </p:spTree>
    <p:extLst>
      <p:ext uri="{BB962C8B-B14F-4D97-AF65-F5344CB8AC3E}">
        <p14:creationId xmlns:p14="http://schemas.microsoft.com/office/powerpoint/2010/main" val="176144635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Wireless is a popular target for several reasons: the access gained from wireless, the lack of default security, and the wide proliferation of devices.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However, other reasons also make it attackable. The first of these is </a:t>
            </a:r>
            <a:r>
              <a:rPr lang="en-US" altLang="en-US" i="1" dirty="0" smtClean="0">
                <a:latin typeface="Arial" pitchFamily="34" charset="0"/>
                <a:ea typeface="ヒラギノ角ゴ Pro W3" pitchFamily="-112" charset="-128"/>
              </a:rPr>
              <a:t>anonymity</a:t>
            </a:r>
            <a:r>
              <a:rPr lang="en-US" altLang="en-US" dirty="0" smtClean="0">
                <a:latin typeface="Arial" pitchFamily="34" charset="0"/>
                <a:ea typeface="ヒラギノ角ゴ Pro W3" pitchFamily="-112" charset="-128"/>
              </a:rPr>
              <a:t>: An attacker can probe your building for wireless access from the street. Then he can log packets to and from the AP without giving any indication that an attempted intrusion is taking place. The attacker will announce his presence only if he attempts to associate to the AP. Even then, an attempted association is recorded only by the MAC address of the wireless card associating to it, and most APs do not have alerting functionality to indicate when users associate to it. This fact gives administrators a very limited view of who is gaining access to the network, if they are even paying attention at all. It gives attackers the ability to seek out and compromise wireless networks with relative impunity.</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second reason is the low cost of the equipment needed. A single wireless access card costing less than $100 can give access to any unsecured AP within driving range. Finally, attacking a wireless network is relatively easy compared to attacking other target hosts. Windows-based tools for locating and sniffing wireless-based networks have turned anyone who can download files from the Internet and has a wireless card into a potential attacker.</a:t>
            </a:r>
          </a:p>
          <a:p>
            <a:endParaRPr lang="en-US" altLang="en-US" dirty="0" smtClean="0">
              <a:latin typeface="Arial" pitchFamily="34" charset="0"/>
              <a:ea typeface="ヒラギノ角ゴ Pro W3" pitchFamily="-112" charset="-128"/>
            </a:endParaRP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7C63E41-FB99-42B4-A066-00BCADE10FC0}" type="slidenum">
              <a:rPr lang="en-US" altLang="en-US" smtClean="0"/>
              <a:pPr eaLnBrk="1" hangingPunct="1"/>
              <a:t>132</a:t>
            </a:fld>
            <a:endParaRPr lang="en-US" altLang="en-US" dirty="0" smtClean="0"/>
          </a:p>
        </p:txBody>
      </p:sp>
    </p:spTree>
    <p:extLst>
      <p:ext uri="{BB962C8B-B14F-4D97-AF65-F5344CB8AC3E}">
        <p14:creationId xmlns:p14="http://schemas.microsoft.com/office/powerpoint/2010/main" val="160265707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Locating wireless networks was originally termed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war-driving,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an adaptation of the term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war-dialing.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War-dialing comes from the 1983 movie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WarGames</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 it is the process of dialing a list of phone numbers looking for modem-connected computers.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War-drivers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drive around with a wireless locater program recording the number of networks found and their locations. This term has evolved along with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war-flying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and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war-walking,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which mean exactly what you expect.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War-chalking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started with people using chalk on sidewalks to mark some of the wireless networks they found. </a:t>
            </a:r>
            <a:endParaRPr lang="en-US" altLang="en-US" dirty="0" smtClean="0">
              <a:latin typeface="Arial" pitchFamily="34" charset="0"/>
              <a:ea typeface="ヒラギノ角ゴ Pro W3" pitchFamily="-112" charset="-128"/>
            </a:endParaRP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FD46E59F-60BB-4C8F-9779-D8C40810BEA6}" type="slidenum">
              <a:rPr lang="en-US" altLang="en-US" smtClean="0"/>
              <a:pPr eaLnBrk="1" hangingPunct="1"/>
              <a:t>133</a:t>
            </a:fld>
            <a:endParaRPr lang="en-US" altLang="en-US" dirty="0" smtClean="0"/>
          </a:p>
        </p:txBody>
      </p:sp>
    </p:spTree>
    <p:extLst>
      <p:ext uri="{BB962C8B-B14F-4D97-AF65-F5344CB8AC3E}">
        <p14:creationId xmlns:p14="http://schemas.microsoft.com/office/powerpoint/2010/main" val="146030028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Once an attacker has located a network, and assuming that he cannot directly connect and start active scanning and penetration of the network, he will use the best attack tool there is: a network sniffer. The network sniffer, when combined with a wireless network card it can support, is a powerful attack tool, as the shared medium of a wireless network exposes all packets to interception and logging. Popular wireless sniffers are Wireshark (formerly Ethereal) and Kismet. Regular sniffers used on wired Ethernet have also been updated to include support for wireless. Sniffers are also important because they allow you to retrieve the MAC addresses of the nodes of the network. APs can be configured to allow access only to pre-specified MAC addresses, and an attacker spoofing the MAC can bypass this feature.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altLang="en-US" dirty="0" smtClean="0">
                <a:latin typeface="Arial" pitchFamily="34" charset="0"/>
                <a:ea typeface="ヒラギノ角ゴ Pro W3" pitchFamily="-112" charset="-128"/>
              </a:rPr>
              <a:t>GPS unit attached to it, the program also logs the AP’s coordinates. This information can be used to return to the AP or to plot maps of APs in a city.</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There are specialized sniffer tools designed with a single objective: to crack Wired Equivalent Privacy (WEP) keys. As described earlier, WEP is an encryption protocol that 802.11 uses to attempt to ensure confidentiality of wireless communications. Unfortunately, it has turned out to have several problems. WEP’s weaknesses are specifically targeted for attack by the specialized sniffer programs. They work by exploiting weak initialization vectors in the encryption algorithm. To exploit this weakness, an attacker needs a certain number of ciphertext packets; once he has captured enough packets, however, the program can very quickly decipher the encryption key being used. WEPCrack was the first available program to use this flaw to crack WEP keys; however, WEPCrack depends on a dump of actual network packets from another sniffer program. AirSnort is a standalone program that captures its own packets; once it has captured enough ciphertext, it provides the WEP key of the network.</a:t>
            </a:r>
            <a:endParaRPr lang="en-US" altLang="en-US" dirty="0" smtClean="0">
              <a:latin typeface="Arial" pitchFamily="34" charset="0"/>
              <a:ea typeface="ヒラギノ角ゴ Pro W3" pitchFamily="-112" charset="-128"/>
            </a:endParaRP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FD46E59F-60BB-4C8F-9779-D8C40810BEA6}" type="slidenum">
              <a:rPr lang="en-US" altLang="en-US" smtClean="0"/>
              <a:pPr eaLnBrk="1" hangingPunct="1"/>
              <a:t>134</a:t>
            </a:fld>
            <a:endParaRPr lang="en-US" altLang="en-US" dirty="0" smtClean="0"/>
          </a:p>
        </p:txBody>
      </p:sp>
    </p:spTree>
    <p:extLst>
      <p:ext uri="{BB962C8B-B14F-4D97-AF65-F5344CB8AC3E}">
        <p14:creationId xmlns:p14="http://schemas.microsoft.com/office/powerpoint/2010/main" val="408792136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common tools for an attacker to use are reception-based programs that listen to the beacon frames output by other wireless devices, and programs that promiscuously capture all traffic. The most widely used of these programs is called NetStumbler, created by Marius Milner and shown in this figure.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135</a:t>
            </a:fld>
            <a:endParaRPr lang="en-US" altLang="en-US" dirty="0"/>
          </a:p>
        </p:txBody>
      </p:sp>
    </p:spTree>
    <p:extLst>
      <p:ext uri="{BB962C8B-B14F-4D97-AF65-F5344CB8AC3E}">
        <p14:creationId xmlns:p14="http://schemas.microsoft.com/office/powerpoint/2010/main" val="438632052"/>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Rogue access points can be set up by well-meaning employees or hidden by an attacker with physical access. An attacker might set up a rogue access point if they have a limited amount of physical access to an organization, perhaps by sneaking into the building briefly. The attacker can then set up an AP on the network and, by placing it behind the external firewall or network IDS (NIDS) type of security measures, can attach to the wireless at a later date at their leisure. This approach reduces the risk of getting caught by physical security staff, and if the AP is found, it does not point directly back to any kind of traceable address.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Another type of 802.11 attack is known as the </a:t>
            </a:r>
            <a:r>
              <a:rPr lang="en-US" altLang="en-US" b="1" dirty="0" smtClean="0">
                <a:latin typeface="Arial" pitchFamily="34" charset="0"/>
                <a:ea typeface="ヒラギノ角ゴ Pro W3" pitchFamily="-112" charset="-128"/>
              </a:rPr>
              <a:t>evil twin </a:t>
            </a:r>
            <a:r>
              <a:rPr lang="en-US" altLang="en-US" dirty="0" smtClean="0">
                <a:latin typeface="Arial" pitchFamily="34" charset="0"/>
                <a:ea typeface="ヒラギノ角ゴ Pro W3" pitchFamily="-112" charset="-128"/>
              </a:rPr>
              <a:t>attack. This is the use of an access point owned by an attacker that usually has been enhanced with higher-power and higher-gain antennas to look like a better connection to the users and computers attaching to it. By getting users to connect through the evil access point, attackers can more easily analyze traffic and perform man-in-the-middle−type attacks. For simple denial of service, an attacker could use interference to jam the wireless signal, not allowing any computer to connect to the access point successfully.</a:t>
            </a:r>
          </a:p>
          <a:p>
            <a:endParaRPr lang="en-US" altLang="en-US" dirty="0" smtClean="0">
              <a:latin typeface="Arial" pitchFamily="34" charset="0"/>
              <a:ea typeface="ヒラギノ角ゴ Pro W3" pitchFamily="-112" charset="-128"/>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D6CE615-D564-4C8D-875E-407C38BD65FD}" type="slidenum">
              <a:rPr lang="en-US" altLang="en-US" smtClean="0"/>
              <a:pPr eaLnBrk="1" hangingPunct="1"/>
              <a:t>136</a:t>
            </a:fld>
            <a:endParaRPr lang="en-US" altLang="en-US" dirty="0" smtClean="0"/>
          </a:p>
        </p:txBody>
      </p:sp>
    </p:spTree>
    <p:extLst>
      <p:ext uri="{BB962C8B-B14F-4D97-AF65-F5344CB8AC3E}">
        <p14:creationId xmlns:p14="http://schemas.microsoft.com/office/powerpoint/2010/main" val="65719135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D6CE615-D564-4C8D-875E-407C38BD65FD}" type="slidenum">
              <a:rPr lang="en-US" altLang="en-US" smtClean="0"/>
              <a:pPr eaLnBrk="1" hangingPunct="1"/>
              <a:t>137</a:t>
            </a:fld>
            <a:endParaRPr lang="en-US" altLang="en-US" dirty="0" smtClean="0"/>
          </a:p>
        </p:txBody>
      </p:sp>
    </p:spTree>
    <p:extLst>
      <p:ext uri="{BB962C8B-B14F-4D97-AF65-F5344CB8AC3E}">
        <p14:creationId xmlns:p14="http://schemas.microsoft.com/office/powerpoint/2010/main" val="11627828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of the large size of video files, this has become popular for some users as a method of storing TV and video libraries. Because NAS is a network device, it is susceptible to various attacks, including sniffing of credentials and a variety of brute-force attacks to obtain access to the data.</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a:t>
            </a:fld>
            <a:endParaRPr lang="en-US" altLang="en-US" dirty="0"/>
          </a:p>
        </p:txBody>
      </p:sp>
    </p:spTree>
    <p:extLst>
      <p:ext uri="{BB962C8B-B14F-4D97-AF65-F5344CB8AC3E}">
        <p14:creationId xmlns:p14="http://schemas.microsoft.com/office/powerpoint/2010/main" val="907958355"/>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D6CE615-D564-4C8D-875E-407C38BD65FD}" type="slidenum">
              <a:rPr lang="en-US" altLang="en-US" smtClean="0"/>
              <a:pPr eaLnBrk="1" hangingPunct="1"/>
              <a:t>138</a:t>
            </a:fld>
            <a:endParaRPr lang="en-US" altLang="en-US" dirty="0" smtClean="0"/>
          </a:p>
        </p:txBody>
      </p:sp>
    </p:spTree>
    <p:extLst>
      <p:ext uri="{BB962C8B-B14F-4D97-AF65-F5344CB8AC3E}">
        <p14:creationId xmlns:p14="http://schemas.microsoft.com/office/powerpoint/2010/main" val="3999559206"/>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139</a:t>
            </a:fld>
            <a:endParaRPr lang="en-US" altLang="en-US" dirty="0"/>
          </a:p>
        </p:txBody>
      </p:sp>
    </p:spTree>
    <p:extLst>
      <p:ext uri="{BB962C8B-B14F-4D97-AF65-F5344CB8AC3E}">
        <p14:creationId xmlns:p14="http://schemas.microsoft.com/office/powerpoint/2010/main" val="111999531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140</a:t>
            </a:fld>
            <a:endParaRPr lang="en-US" altLang="en-US" dirty="0"/>
          </a:p>
        </p:txBody>
      </p:sp>
    </p:spTree>
    <p:extLst>
      <p:ext uri="{BB962C8B-B14F-4D97-AF65-F5344CB8AC3E}">
        <p14:creationId xmlns:p14="http://schemas.microsoft.com/office/powerpoint/2010/main" val="2826528331"/>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set up WPA2, you need to have several parameters. The first element is to choose a security framework. When configuring an adapter to connect to an existing</a:t>
            </a:r>
            <a:r>
              <a:rPr lang="en-US" baseline="0" dirty="0" smtClean="0"/>
              <a:t> </a:t>
            </a:r>
            <a:r>
              <a:rPr lang="en-US" dirty="0" smtClean="0"/>
              <a:t>network, you need to match the choice of the network. When setting up your own network, you can choose whichever option you prefer. There are many selections, but for security purposes, you should choose WPA2-Personal or WPA2-Enterprise. Both of these require the choice of an encryption type, either TKIP or AES. TKIP has been deprecated, so choose AES. The last element is the choice of the network security key—the secret that is shared by all users. WPA2-Enterprise, which is</a:t>
            </a:r>
            <a:r>
              <a:rPr lang="en-US" baseline="0" dirty="0" smtClean="0"/>
              <a:t> </a:t>
            </a:r>
            <a:r>
              <a:rPr lang="en-US" dirty="0" smtClean="0"/>
              <a:t>designed to be used with an 802.1x authentication server that distributes different keys to each user, is typically used in business environments.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143</a:t>
            </a:fld>
            <a:endParaRPr lang="en-US" altLang="en-US" dirty="0"/>
          </a:p>
        </p:txBody>
      </p:sp>
    </p:spTree>
    <p:extLst>
      <p:ext uri="{BB962C8B-B14F-4D97-AF65-F5344CB8AC3E}">
        <p14:creationId xmlns:p14="http://schemas.microsoft.com/office/powerpoint/2010/main" val="1618731222"/>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the screens for a WPA2 setup in Windows 7.</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144</a:t>
            </a:fld>
            <a:endParaRPr lang="en-US" altLang="en-US" dirty="0"/>
          </a:p>
        </p:txBody>
      </p:sp>
    </p:spTree>
    <p:extLst>
      <p:ext uri="{BB962C8B-B14F-4D97-AF65-F5344CB8AC3E}">
        <p14:creationId xmlns:p14="http://schemas.microsoft.com/office/powerpoint/2010/main" val="45327153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common methods are used to implement 802.1X: EAP-TLS, EAPTTLS, and EAP-MD5. EAP-TLS relies on TLS, an attempt to standardize the SSL structure to pass credentials. The standard, developed by Microsoft, uses X.509 certificates and offers dynamic WEP key generation. This means that the organization must have the ability to support the public key infrastructure (PKI) in the form of X.509 digital certificates. Also, per-user, per-session dynamically generated WEP keys help prevent anyone from cracking the WEP keys in use, as each user individually has her own WEP key. Even if a user were logged onto the AP and transmitted enough traffic to allow cracking of the WEP key, access would be gained only to that user’s traffic. No other user’s data would be compromised, and the attacker could not use the WEP key to connect to the AP. This standard authenticates the client to the AP, but it also authenticates the AP to the client, helping to avoid man-in-the-middle attacks. The main problem with the EAP-TLS protocol is that it is designed to work only with Microsoft’s Active Directory and Certificate Services; it will not take certificates from other certificate issuers. Thus a mixed environment would have implementation problems.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As discussed earlier, EAP-TTLS works much the same way as EAP-TLS, with the server authenticating to the client with a certificate, but the protocol tunnels the client side of the authentication, allowing the use of legacy authentication protocols such as Password Authentication Protocol (PAP), Challenge-Handshake Authentication Protocol (CHAP), MS-CHAP, or MSCHAP-V2. This makes the protocol more versatile while still supporting the enhanced security features such as dynamic WEP key assignment.</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EAP-MD5, while it does improve the authentication of the client to the AP, does little else to improve the security of your AP. The protocol works by using the MD5 encryption protocol to hash a user’s username and password. This protocol, unfortunately, provides no way for the AP to authenticate with the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client, and it does not provide for dynamic WEP key assignment. In the wireless environment, without strong two-way authentication, it is very easy for an attacker</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to perform a man-in-the-middle attack. Normally, these types of attacks are difficult to perform, requiring a traffic redirect of some kind, but wireless changes all those rules. By setting up a rogue AP, an attacker can attempt to get clients to connect to it as if it were authorized and then simply authenticate to the real AP, a simple way to have access to the network and the client’s credentials. The problem of not dynamically generating WEP keys is that it simply opens up the network to the same lack of confidentiality to which a normal AP is vulnerable. An attacker has to wait only for enough traffic to crack the WEP key, and he can then observe all traffic passing through the network.</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Because the security of wireless LANs has been so problematic, many users have simply switched to a layered security approach—that is, they have moved their APs to untrustworthy portions of the network and have forced all clients to authenticate through the firewall to a third-party VPN system. The additional security comes at a price of putting more load on the firewall and VPN infrastructure and possibly adding cumbersome software to the users’ devices. While wireless can be set up in a very secure manner in this fashion, it can also be set up poorly. Some systems lack strong authentication of both endpoints, leading to possibilities of a man-in-the-middle attack. Also, even though the data is tunneled through, IP addresses are still sent in the clear, giving an attacker information about what and where your VPN endpoint is.</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Another phenomenon of wireless is borne out of its wide availability and low price. All the security measures of the wired and wireless network can be defeated by the rogue AP. This is the third possible type of rogue access point discussed in this chapter; they all share the same name as they all represent a security breach. However, since they are implemented with different motives and accordingly pose slightly different threats, we discuss them all separately. In this case, a well-intentioned employee who is trying to make the work environment more convenient purchases an AP at a local retailer and installs it. When installed, it works fine, but it typically will have no security installed. Since the IT department doesn’t know about it, it is an uncontrolled entry point into the network.</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No matter what kind of rogue AP we are dealing with, the rogue AP must be detected and controlled. The most common way to control rogue APs is some form of wireless scanning to ensure only legitimate wireless is in place at an organization. While complete wireless IDSs will detect APs, this can also be done with a laptop and free software.</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147</a:t>
            </a:fld>
            <a:endParaRPr lang="en-US" altLang="en-US" dirty="0"/>
          </a:p>
        </p:txBody>
      </p:sp>
    </p:spTree>
    <p:extLst>
      <p:ext uri="{BB962C8B-B14F-4D97-AF65-F5344CB8AC3E}">
        <p14:creationId xmlns:p14="http://schemas.microsoft.com/office/powerpoint/2010/main" val="328720718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Three common methods are used to implement 802.1X: EAP-TLS, EAPTTLS, and EAP-MD5. EAP-TLS relies on TLS, an attempt to standardize the SSL structure to pass credentials. The standard, developed by Microsoft, uses X.509 certificates and offers dynamic WEP key generation. This means that the organization must have the ability to support the public key infrastructure (PKI) in the form of X.509 digital certificates. Also, per-user, per-session dynamically generated WEP keys help prevent anyone from cracking the WEP keys in use, as each user individually has her own WEP key. Even if a user were logged onto the AP and transmitted enough traffic to allow cracking of the WEP key, access would be gained only to that user’s traffic. No other user’s data would be compromised, and the attacker could not use the WEP key to connect to the AP. This standard authenticates the client to the AP, but it also authenticates the AP to the client, helping to avoid man-in-the-middle attacks. The main problem with the EAP-TLS protocol is that it is designed to work only with Microsoft’s Active Directory and Certificate Services; it will not take certificates from other certificate issuers. Thus a mixed environment would have implementation problems.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As discussed earlier, EAP-TTLS works much the same way as EAP-TLS, with the server authenticating to the client with a certificate, but the protocol tunnels the client side of the authentication, allowing the use of legacy authentication protocols such as Password Authentication Protocol (PAP), Challenge-Handshake Authentication Protocol (CHAP), MS-CHAP, or MSCHAP-V2. This makes the protocol more versatile while still supporting the enhanced security features such as dynamic WEP key assignment.</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EAP-MD5, while it does improve the authentication of the client to the AP, does little else to improve the security of your AP. The protocol works by using the MD5 encryption protocol to hash a user’s username and password. This protocol, unfortunately, provides no way for the AP to authenticate with the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client, and it does not provide for dynamic WEP key assignment. In the wireless environment, without strong two-way authentication, it is very easy for an attacker</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to perform a man-in-the-middle attack. Normally, these types of attacks are difficult to perform, requiring a traffic redirect of some kind, but wireless changes all those rules. By setting up a rogue AP, an attacker can attempt to get clients to connect to it as if it were authorized and then simply authenticate to the real AP, a simple way to have access to the network and the client’s credentials. The problem of not dynamically generating WEP keys is that it simply opens up the network to the same lack of confidentiality to which a normal AP is vulnerable. An attacker has to wait only for enough traffic to crack the WEP key, and he can then observe all traffic passing through the network.</a:t>
            </a: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148</a:t>
            </a:fld>
            <a:endParaRPr lang="en-US" altLang="en-US" dirty="0"/>
          </a:p>
        </p:txBody>
      </p:sp>
    </p:spTree>
    <p:extLst>
      <p:ext uri="{BB962C8B-B14F-4D97-AF65-F5344CB8AC3E}">
        <p14:creationId xmlns:p14="http://schemas.microsoft.com/office/powerpoint/2010/main" val="93111038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the security of wireless LANs has been so problematic, many users have simply switched to a layered security approach—that is, they have moved their APs to untrustworthy portions of the network and have forced all clients to authenticate through the firewall to a third-party VPN system. The additional security comes at a price of putting more load on the firewall and VPN infrastructure and possibly adding cumbersome software to the users’ devices. While wireless can be set up in a very secure manner in this fashion, it can also be set up poorly. Some systems lack strong authentication of both endpoints, leading to possibilities of a man-in-the-middle attack. Also, even though the data is tunneled through, IP addresses are still sent in the clear, giving an attacker information about what and where your VPN endpoint is.</a:t>
            </a:r>
          </a:p>
          <a:p>
            <a:endParaRPr lang="en-US" dirty="0" smtClean="0"/>
          </a:p>
          <a:p>
            <a:r>
              <a:rPr lang="en-US" dirty="0" smtClean="0"/>
              <a:t>Another phenomenon of wireless is borne out of its wide availability and low price. All the security measures of the wired and wireless network can be defeated by the rogue AP. This is the third possible type of rogue access point discussed in this chapter; they all share the same name as they all represent a security breach. However, since they are implemented with different motives and accordingly pose slightly different threats, we discuss them all separately. In this case, a well-intentioned employee who is trying to make the work environment more convenient purchases an AP at a local retailer and installs it. When installed, it works fine, but it typically will have no security installed. Since the IT department doesn’t know about it, it is an uncontrolled entry point into the network.</a:t>
            </a:r>
          </a:p>
          <a:p>
            <a:endParaRPr lang="en-US" dirty="0" smtClean="0"/>
          </a:p>
          <a:p>
            <a:r>
              <a:rPr lang="en-US" dirty="0" smtClean="0"/>
              <a:t>No matter what kind of rogue AP we are dealing with, the rogue AP must be detected and controlled. The most common way to control rogue APs is some form of wireless scanning to ensure only legitimate wireless is in place at an organization. While complete wireless IDSs will detect APs, this can also be done with a laptop and free software.</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149</a:t>
            </a:fld>
            <a:endParaRPr lang="en-US" altLang="en-US" dirty="0"/>
          </a:p>
        </p:txBody>
      </p:sp>
    </p:spTree>
    <p:extLst>
      <p:ext uri="{BB962C8B-B14F-4D97-AF65-F5344CB8AC3E}">
        <p14:creationId xmlns:p14="http://schemas.microsoft.com/office/powerpoint/2010/main" val="2895747105"/>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150</a:t>
            </a:fld>
            <a:endParaRPr lang="en-US" altLang="en-US" dirty="0"/>
          </a:p>
        </p:txBody>
      </p:sp>
    </p:spTree>
    <p:extLst>
      <p:ext uri="{BB962C8B-B14F-4D97-AF65-F5344CB8AC3E}">
        <p14:creationId xmlns:p14="http://schemas.microsoft.com/office/powerpoint/2010/main" val="560499063"/>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151</a:t>
            </a:fld>
            <a:endParaRPr lang="en-US" altLang="en-US" dirty="0"/>
          </a:p>
        </p:txBody>
      </p:sp>
    </p:spTree>
    <p:extLst>
      <p:ext uri="{BB962C8B-B14F-4D97-AF65-F5344CB8AC3E}">
        <p14:creationId xmlns:p14="http://schemas.microsoft.com/office/powerpoint/2010/main" val="7639100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Many mobile devices can be</a:t>
            </a:r>
            <a:r>
              <a:rPr lang="en-US" baseline="0" dirty="0" smtClean="0"/>
              <a:t> </a:t>
            </a:r>
            <a:r>
              <a:rPr lang="en-US" dirty="0" smtClean="0"/>
              <a:t>connected via USB to a system and used to store data—and in some cases vast quantities of data. This capability can be used to avoid some implementations of data loss prevention mechanisms.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a:t>
            </a:fld>
            <a:endParaRPr lang="en-US" altLang="en-US" dirty="0"/>
          </a:p>
        </p:txBody>
      </p:sp>
    </p:spTree>
    <p:extLst>
      <p:ext uri="{BB962C8B-B14F-4D97-AF65-F5344CB8AC3E}">
        <p14:creationId xmlns:p14="http://schemas.microsoft.com/office/powerpoint/2010/main" val="3974109840"/>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Wireless networking problems caused by weak signal strength can sometimes be solved by installing upgraded Wi-Fi radio antennas on the access points. On business networks, the complexity of multiple access points typically requires a comprehensive site survey to map the Wi-Fi signal strength in and around office buildings. Additional wireless access points can then be strategically placed where needed to resolve dead spots in coverage. For small businesses and homes, where a single access point may be all that is needed, an antenna upgrade may be a simpler and more cost-effective option to fix Wi-Fi signal problems.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153</a:t>
            </a:fld>
            <a:endParaRPr lang="en-US" altLang="en-US" dirty="0"/>
          </a:p>
        </p:txBody>
      </p:sp>
    </p:spTree>
    <p:extLst>
      <p:ext uri="{BB962C8B-B14F-4D97-AF65-F5344CB8AC3E}">
        <p14:creationId xmlns:p14="http://schemas.microsoft.com/office/powerpoint/2010/main" val="1124171961"/>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a sampling of common Wi-Fi antennas: (a) is a common home wireless router, (b) is a commercial indoor wireless access point, and (c) is an outdoor directional antenna. These can be visible as shown, or hidden above ceiling tiles.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Two common forms of upgraded antennas are the Yagi antenna and the panel antenna. An example of a Yagi antenna is shown in this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f</a:t>
            </a:r>
            <a:r>
              <a:rPr lang="en-US" sz="1200" i="0" kern="1200" dirty="0" smtClean="0">
                <a:solidFill>
                  <a:schemeClr val="tx1"/>
                </a:solidFill>
                <a:effectLst/>
                <a:latin typeface="Arial" charset="0"/>
                <a:ea typeface="ヒラギノ角ゴ Pro W3" pitchFamily="-111" charset="-128"/>
                <a:cs typeface="ヒラギノ角ゴ Pro W3" pitchFamily="-111" charset="-128"/>
              </a:rPr>
              <a:t>igure (c).</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154</a:t>
            </a:fld>
            <a:endParaRPr lang="en-US" altLang="en-US" dirty="0"/>
          </a:p>
        </p:txBody>
      </p:sp>
    </p:spTree>
    <p:extLst>
      <p:ext uri="{BB962C8B-B14F-4D97-AF65-F5344CB8AC3E}">
        <p14:creationId xmlns:p14="http://schemas.microsoft.com/office/powerpoint/2010/main" val="329016937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Wi-Fi is by nature a radio-based method of communication, and as such uses antennas to transmit and receive the signals. The actual design and placement of the antennas can have a significant effect on the usability of the radio frequency (RF) medium for carrying the traffic. Antennas come in a variety of types, each with its own transmission pattern and gain factor. High-gain antennas can deal with weaker signals, but also have more-limited coverage. Wide-coverage, omnidirectional antennas can cover wider areas, but at lower levels of gain.</a:t>
            </a:r>
          </a:p>
          <a:p>
            <a:endParaRPr lang="en-US" dirty="0" smtClean="0"/>
          </a:p>
          <a:p>
            <a:r>
              <a:rPr lang="en-US" dirty="0" smtClean="0"/>
              <a:t>Mimo</a:t>
            </a:r>
            <a:r>
              <a:rPr lang="en-US" baseline="0" dirty="0" smtClean="0"/>
              <a:t> can </a:t>
            </a:r>
            <a:r>
              <a:rPr lang="en-US" dirty="0" smtClean="0"/>
              <a:t>enhance the usable bandwidth and data transmission capacity between the access point and user. There are a wide variety of MIMO methods, and this technology, once considered cutting edge or advanced, is becoming mainstream.</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155</a:t>
            </a:fld>
            <a:endParaRPr lang="en-US" altLang="en-US" dirty="0"/>
          </a:p>
        </p:txBody>
      </p:sp>
    </p:spTree>
    <p:extLst>
      <p:ext uri="{BB962C8B-B14F-4D97-AF65-F5344CB8AC3E}">
        <p14:creationId xmlns:p14="http://schemas.microsoft.com/office/powerpoint/2010/main" val="2699975190"/>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Access points can have the power level set either manually or via programmatic control. For most users, power level controls are not very useful, and leaving the unit in default mode is the best option. In complex enterprise setups, with site</a:t>
            </a:r>
            <a:r>
              <a:rPr lang="en-US" baseline="0" dirty="0" smtClean="0"/>
              <a:t> </a:t>
            </a:r>
            <a:r>
              <a:rPr lang="en-US" dirty="0" smtClean="0"/>
              <a:t>surveys and planned overlapping zones, this aspect of signal control can be used to increase capacity and control on the network.</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156</a:t>
            </a:fld>
            <a:endParaRPr lang="en-US" altLang="en-US" dirty="0"/>
          </a:p>
        </p:txBody>
      </p:sp>
    </p:spTree>
    <p:extLst>
      <p:ext uri="{BB962C8B-B14F-4D97-AF65-F5344CB8AC3E}">
        <p14:creationId xmlns:p14="http://schemas.microsoft.com/office/powerpoint/2010/main" val="1101518027"/>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Arial" charset="0"/>
                <a:ea typeface="ヒラギノ角ゴ Pro W3" pitchFamily="-111" charset="-128"/>
                <a:cs typeface="ヒラギノ角ゴ Pro W3" pitchFamily="-111" charset="-128"/>
              </a:rPr>
              <a:t>Exam 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Wireless networks are dependent upon radio signals to function. It is important to understand that antenna type, placement, and site surveys are used to ensure proper coverage of a site, including areas blocked by walls, interfering signals, and echoes. </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157</a:t>
            </a:fld>
            <a:endParaRPr lang="en-US" altLang="en-US" dirty="0"/>
          </a:p>
        </p:txBody>
      </p:sp>
    </p:spTree>
    <p:extLst>
      <p:ext uri="{BB962C8B-B14F-4D97-AF65-F5344CB8AC3E}">
        <p14:creationId xmlns:p14="http://schemas.microsoft.com/office/powerpoint/2010/main" val="3197684179"/>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a:t>
            </a:r>
            <a:r>
              <a:rPr lang="en-US" dirty="0" smtClean="0"/>
              <a:t>igure illustrates what a site survey looks like. The different </a:t>
            </a:r>
            <a:r>
              <a:rPr lang="en-US" sz="1200" i="0" kern="1200" dirty="0" smtClean="0">
                <a:solidFill>
                  <a:schemeClr val="tx1"/>
                </a:solidFill>
                <a:effectLst/>
                <a:latin typeface="Arial" charset="0"/>
                <a:ea typeface="ヒラギノ角ゴ Pro W3" pitchFamily="-111" charset="-128"/>
                <a:cs typeface="ヒラギノ角ゴ Pro W3" pitchFamily="-111" charset="-128"/>
              </a:rPr>
              <a:t>shades indicate signal strength, showing where reception is strong and</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where it is weak.</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158</a:t>
            </a:fld>
            <a:endParaRPr lang="en-US" altLang="en-US" dirty="0"/>
          </a:p>
        </p:txBody>
      </p:sp>
    </p:spTree>
    <p:extLst>
      <p:ext uri="{BB962C8B-B14F-4D97-AF65-F5344CB8AC3E}">
        <p14:creationId xmlns:p14="http://schemas.microsoft.com/office/powerpoint/2010/main" val="968631213"/>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159</a:t>
            </a:fld>
            <a:endParaRPr lang="en-US" altLang="en-US" dirty="0"/>
          </a:p>
        </p:txBody>
      </p:sp>
    </p:spTree>
    <p:extLst>
      <p:ext uri="{BB962C8B-B14F-4D97-AF65-F5344CB8AC3E}">
        <p14:creationId xmlns:p14="http://schemas.microsoft.com/office/powerpoint/2010/main" val="343929398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an entire open wireless movement, designed around a sharing concept that promotes sharing of the Internet to all. For information, check out https://openwireless.org.</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160</a:t>
            </a:fld>
            <a:endParaRPr lang="en-US" altLang="en-US" dirty="0"/>
          </a:p>
        </p:txBody>
      </p:sp>
    </p:spTree>
    <p:extLst>
      <p:ext uri="{BB962C8B-B14F-4D97-AF65-F5344CB8AC3E}">
        <p14:creationId xmlns:p14="http://schemas.microsoft.com/office/powerpoint/2010/main" val="1984112497"/>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 principles similar to those applicable to laptop computers must be followed when using mobile devices such as smartphones and tablet computing devices. Data must be protected, devices must be properly configured, and good user habits must be encouraged. This chapter will review a large number of topics specific to mobile devices. You’ll likely find that the security principles you’ve already learned apply and just need to be adapted to mobile technologies. This is one of the fastest-changing areas of computer security because mobile technology is likely the fastest-changing technology.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163</a:t>
            </a:fld>
            <a:endParaRPr lang="en-US" altLang="en-US" dirty="0"/>
          </a:p>
        </p:txBody>
      </p:sp>
    </p:spTree>
    <p:extLst>
      <p:ext uri="{BB962C8B-B14F-4D97-AF65-F5344CB8AC3E}">
        <p14:creationId xmlns:p14="http://schemas.microsoft.com/office/powerpoint/2010/main" val="3615854795"/>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164</a:t>
            </a:fld>
            <a:endParaRPr lang="en-US" altLang="en-US" dirty="0"/>
          </a:p>
        </p:txBody>
      </p:sp>
    </p:spTree>
    <p:extLst>
      <p:ext uri="{BB962C8B-B14F-4D97-AF65-F5344CB8AC3E}">
        <p14:creationId xmlns:p14="http://schemas.microsoft.com/office/powerpoint/2010/main" val="42548997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a:t>
            </a:fld>
            <a:endParaRPr lang="en-US" altLang="en-US" dirty="0"/>
          </a:p>
        </p:txBody>
      </p:sp>
    </p:spTree>
    <p:extLst>
      <p:ext uri="{BB962C8B-B14F-4D97-AF65-F5344CB8AC3E}">
        <p14:creationId xmlns:p14="http://schemas.microsoft.com/office/powerpoint/2010/main" val="998056955"/>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165</a:t>
            </a:fld>
            <a:endParaRPr lang="en-US" altLang="en-US" dirty="0"/>
          </a:p>
        </p:txBody>
      </p:sp>
    </p:spTree>
    <p:extLst>
      <p:ext uri="{BB962C8B-B14F-4D97-AF65-F5344CB8AC3E}">
        <p14:creationId xmlns:p14="http://schemas.microsoft.com/office/powerpoint/2010/main" val="3512299322"/>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shown in Figure 12.9, the device screen on the left supports only a simple iOS passcode, limited to four numbers, while the device screen on the right supports a passcode of indeterminate length and can contain alphanumeric characters.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166</a:t>
            </a:fld>
            <a:endParaRPr lang="en-US" altLang="en-US" dirty="0"/>
          </a:p>
        </p:txBody>
      </p:sp>
    </p:spTree>
    <p:extLst>
      <p:ext uri="{BB962C8B-B14F-4D97-AF65-F5344CB8AC3E}">
        <p14:creationId xmlns:p14="http://schemas.microsoft.com/office/powerpoint/2010/main" val="377564470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167</a:t>
            </a:fld>
            <a:endParaRPr lang="en-US" altLang="en-US" dirty="0"/>
          </a:p>
        </p:txBody>
      </p:sp>
    </p:spTree>
    <p:extLst>
      <p:ext uri="{BB962C8B-B14F-4D97-AF65-F5344CB8AC3E}">
        <p14:creationId xmlns:p14="http://schemas.microsoft.com/office/powerpoint/2010/main" val="391393076"/>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168</a:t>
            </a:fld>
            <a:endParaRPr lang="en-US" altLang="en-US" dirty="0"/>
          </a:p>
        </p:txBody>
      </p:sp>
    </p:spTree>
    <p:extLst>
      <p:ext uri="{BB962C8B-B14F-4D97-AF65-F5344CB8AC3E}">
        <p14:creationId xmlns:p14="http://schemas.microsoft.com/office/powerpoint/2010/main" val="9078835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policy should require:</a:t>
            </a:r>
          </a:p>
          <a:p>
            <a:pPr marL="171450" indent="-171450">
              <a:buFont typeface="Arial" panose="020B0604020202020204" pitchFamily="34" charset="0"/>
              <a:buChar char="•"/>
            </a:pPr>
            <a:r>
              <a:rPr lang="en-US" dirty="0" smtClean="0"/>
              <a:t>Device locking with a strong password</a:t>
            </a:r>
          </a:p>
          <a:p>
            <a:pPr marL="171450" indent="-171450">
              <a:buFont typeface="Arial" panose="020B0604020202020204" pitchFamily="34" charset="0"/>
              <a:buChar char="•"/>
            </a:pPr>
            <a:r>
              <a:rPr lang="en-US" dirty="0" smtClean="0"/>
              <a:t>Encryption of data on the device</a:t>
            </a:r>
          </a:p>
          <a:p>
            <a:pPr marL="171450" indent="-171450">
              <a:buFont typeface="Arial" panose="020B0604020202020204" pitchFamily="34" charset="0"/>
              <a:buChar char="•"/>
            </a:pPr>
            <a:r>
              <a:rPr lang="en-US" dirty="0" smtClean="0"/>
              <a:t>Device locking automatically after a certain period of inactivity</a:t>
            </a:r>
          </a:p>
          <a:p>
            <a:pPr marL="171450" indent="-171450">
              <a:buFont typeface="Arial" panose="020B0604020202020204" pitchFamily="34" charset="0"/>
              <a:buChar char="•"/>
            </a:pPr>
            <a:r>
              <a:rPr lang="en-US" dirty="0" smtClean="0"/>
              <a:t>The capability to remotely lock the device if it is lost or stolen</a:t>
            </a:r>
          </a:p>
          <a:p>
            <a:pPr marL="171450" indent="-171450">
              <a:buFont typeface="Arial" panose="020B0604020202020204" pitchFamily="34" charset="0"/>
              <a:buChar char="•"/>
            </a:pPr>
            <a:r>
              <a:rPr lang="en-US" dirty="0" smtClean="0"/>
              <a:t>The capability to wipe the device automatically after a certain number of failed login attempts</a:t>
            </a:r>
          </a:p>
          <a:p>
            <a:pPr marL="171450" indent="-171450">
              <a:buFont typeface="Arial" panose="020B0604020202020204" pitchFamily="34" charset="0"/>
              <a:buChar char="•"/>
            </a:pPr>
            <a:r>
              <a:rPr lang="en-US" dirty="0" smtClean="0"/>
              <a:t>The capability to remotely wipe the device if it is lost or stolen</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Password policies should extend to mobile devices, including lockout and, if possible, the automatic wiping of data. Corporate policy for data encryption on mobile devices should be consistent with the policy for data encryption on laptop computers. In other words, if you don’t require encryption of portable computers, then should you require it for mobile devices? There is not a uniform answer to this question; mobile devices are much more mobile in practice than laptops, and more prone to loss. This is ultimately a risk question that management must address: What is the risk and what are the costs of the options employed? This also raises a bigger question: Which devices should have encryption as a basic security protection mechanism? Is it by device type, or by user based on what data would be exposed to risk? Fortunately, MDM solutions exist to make the choices manageable.</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169</a:t>
            </a:fld>
            <a:endParaRPr lang="en-US" altLang="en-US" dirty="0"/>
          </a:p>
        </p:txBody>
      </p:sp>
    </p:spTree>
    <p:extLst>
      <p:ext uri="{BB962C8B-B14F-4D97-AF65-F5344CB8AC3E}">
        <p14:creationId xmlns:p14="http://schemas.microsoft.com/office/powerpoint/2010/main" val="2962827183"/>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principles of access control for mobile devices need to be managed just like access control from wired or wireless desktops and laptops. This will become more critical as storage in the cloud and Software as a Service (SaaS) become more prevalent. Emerging tablet/mobile device sharing intends to provide the user with a seamless data access experience across many devices. Data access capabilities will continue to evolve to meet this need. Rigorous data access principles need to be applied, and they become even more important with the inclusion of mobile devices as fully functional computing devices. When reviewing possible solutions, it is</a:t>
            </a:r>
            <a:r>
              <a:rPr lang="en-US" baseline="0" dirty="0" smtClean="0"/>
              <a:t> </a:t>
            </a:r>
            <a:r>
              <a:rPr lang="en-US" dirty="0" smtClean="0"/>
              <a:t>important to consider seeking proof of security and procedures rather than relying on marketing brochures.</a:t>
            </a:r>
          </a:p>
          <a:p>
            <a:endParaRPr lang="en-US" dirty="0" smtClean="0"/>
          </a:p>
          <a:p>
            <a:r>
              <a:rPr lang="en-US" dirty="0" smtClean="0"/>
              <a:t>As with all computing devices, features that are not used or that present a security risk should be disabled. Bluetooth access is particularly problematic. It is best to make Bluetooth connections undiscoverable. But, users will need to enable it to pair with a new headset or car connection, for example. Requiring Bluetooth connections to be undiscoverable is very hard to enforce but should be encouraged as a best practice. Users should receive training as to the risks of Bluetooth—not so they avoid Bluetooth, but so they understand when they should turn it off. Having a mobile device with access to sensitive information carries with it a level of responsibility. Helping users understand this and act accordingly can go a long way toward securing mobile devices.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170</a:t>
            </a:fld>
            <a:endParaRPr lang="en-US" altLang="en-US" dirty="0"/>
          </a:p>
        </p:txBody>
      </p:sp>
    </p:spTree>
    <p:extLst>
      <p:ext uri="{BB962C8B-B14F-4D97-AF65-F5344CB8AC3E}">
        <p14:creationId xmlns:p14="http://schemas.microsoft.com/office/powerpoint/2010/main" val="383462156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BYOD blurs the lines of data ownership because it blurs the lines of device management. If a company owns a smartphone issued to an employee, the company can repossess the phone upon employee termination. This practice may protect company data by keeping the company-issued devices in the hands of employees only. However, a company cannot rely on a simple factory reset before reissuing a device, because factory resetting may not remove all the data on the device. If a device is reissued, it is possible that some of the previous owner’s personal information, such as private contacts, still remains on the device. On the other hand, if the employee’s device is a personal device that has been used for business purposes, upon termination of the employee, it is likely that some company data remains on the phone despite the company’s best efforts to remove its data from the device. If that device is resold or recycled, the company’s data may remain on the device</a:t>
            </a:r>
            <a:r>
              <a:rPr lang="en-US" baseline="0" dirty="0" smtClean="0"/>
              <a:t> </a:t>
            </a:r>
            <a:r>
              <a:rPr lang="en-US" dirty="0" smtClean="0"/>
              <a:t>and be passed on to the subsequent owner. Keeping business data in separate, MDM-managed containers is one method of dealing with this issue.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172</a:t>
            </a:fld>
            <a:endParaRPr lang="en-US" altLang="en-US" dirty="0"/>
          </a:p>
        </p:txBody>
      </p:sp>
    </p:spTree>
    <p:extLst>
      <p:ext uri="{BB962C8B-B14F-4D97-AF65-F5344CB8AC3E}">
        <p14:creationId xmlns:p14="http://schemas.microsoft.com/office/powerpoint/2010/main" val="3053208260"/>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mobile devices, it can be very difficult to keep personal data separate from corporate data. Some companies have developed capabilities to create separate virtual containers to keep personal data separate from corporate data and applications. For devices that are used to handle highly sensitive corporate data, this form of protection is highly recommended.</a:t>
            </a:r>
          </a:p>
          <a:p>
            <a:endParaRPr lang="en-US" dirty="0" smtClean="0"/>
          </a:p>
          <a:p>
            <a:r>
              <a:rPr lang="en-US" dirty="0" smtClean="0"/>
              <a:t>Support costs for mobile devices are an important consideration for corporations. Each device has its own implementation of various functions. While those functions typically are implemented against a specification, software implementations may not fully or properly implement the specification. This may result in increased support calls to your help desk or support</a:t>
            </a:r>
            <a:r>
              <a:rPr lang="en-US" baseline="0" dirty="0" smtClean="0"/>
              <a:t> </a:t>
            </a:r>
            <a:r>
              <a:rPr lang="en-US" dirty="0" smtClean="0"/>
              <a:t>organization. It is very difficult for a corporate help desk to be knowledgeable on all aspects of all possible devices that access a corporate network. For example,</a:t>
            </a:r>
            <a:r>
              <a:rPr lang="en-US" baseline="0" dirty="0" smtClean="0"/>
              <a:t> </a:t>
            </a:r>
            <a:r>
              <a:rPr lang="en-US" dirty="0" smtClean="0"/>
              <a:t>your support organization must be able to troubleshoot iPhones, Android devices, tablets, and so forth. These devices are updated frequently, new devices are released, and new capabilities are added on a regular basis. Your support organization will need viable knowledge base articles and job aids in order to provide sufficient support for the wide variety of ever-changing devices.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173</a:t>
            </a:fld>
            <a:endParaRPr lang="en-US" altLang="en-US" dirty="0"/>
          </a:p>
        </p:txBody>
      </p:sp>
    </p:spTree>
    <p:extLst>
      <p:ext uri="{BB962C8B-B14F-4D97-AF65-F5344CB8AC3E}">
        <p14:creationId xmlns:p14="http://schemas.microsoft.com/office/powerpoint/2010/main" val="81851690"/>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important to recognize that “</a:t>
            </a:r>
            <a:r>
              <a:rPr lang="en-US" b="1" dirty="0" smtClean="0"/>
              <a:t>jailbreaking</a:t>
            </a:r>
            <a:r>
              <a:rPr lang="en-US" dirty="0" smtClean="0"/>
              <a:t>” or “rooting” your device may remove the manufacturer’s security mechanisms and protection against malware and other threats. These devices may also no longer be able to update their applications or OS against known issues. Jailbreaking or rooting is also a method used to bypass security measures associated with the device manufacturer control, and in some locations, this can be illegal. Mobile devices that are jailbroken or rooted should not be trusted on your enterprise network or allowed to access sensitive data.</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174</a:t>
            </a:fld>
            <a:endParaRPr lang="en-US" altLang="en-US" dirty="0"/>
          </a:p>
        </p:txBody>
      </p:sp>
    </p:spTree>
    <p:extLst>
      <p:ext uri="{BB962C8B-B14F-4D97-AF65-F5344CB8AC3E}">
        <p14:creationId xmlns:p14="http://schemas.microsoft.com/office/powerpoint/2010/main" val="3779969634"/>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like desktop and laptop computers, smartphones, tablets, and other mobile devices need protection against viruses and malware. It is important that corporate policy and personal usage keep operating systems and applications current. Antivirus and malware protection should be employed as widely as possible and kept up-to-date against current threats.</a:t>
            </a:r>
          </a:p>
          <a:p>
            <a:endParaRPr lang="en-US" dirty="0" smtClean="0"/>
          </a:p>
          <a:p>
            <a:r>
              <a:rPr lang="en-US" dirty="0" smtClean="0"/>
              <a:t>Mobile device forensics is a rapidly evolving and fast-changing field. Because devices are evolving so quickly and changing so fast, it is difficult to stay current in this field. Solid forensics principles should always be followed. Devices should be properly handled by using RF-shielded bags or containers. Because of the rapid changes in this area, it’s best to engage the help of trained forensic specialists to ensure data isn’t contaminated and the device state and memory are unaltered. If forensics are needed on a device that has both personal and business data, then policies need to be in place to cover the appropriate privacy protections on the personal side of the device.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175</a:t>
            </a:fld>
            <a:endParaRPr lang="en-US" altLang="en-US" dirty="0"/>
          </a:p>
        </p:txBody>
      </p:sp>
    </p:spTree>
    <p:extLst>
      <p:ext uri="{BB962C8B-B14F-4D97-AF65-F5344CB8AC3E}">
        <p14:creationId xmlns:p14="http://schemas.microsoft.com/office/powerpoint/2010/main" val="1242198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Slide Image Placeholder 1"/>
          <p:cNvSpPr>
            <a:spLocks noGrp="1" noRot="1" noChangeAspect="1" noTextEdit="1"/>
          </p:cNvSpPr>
          <p:nvPr>
            <p:ph type="sldImg"/>
          </p:nvPr>
        </p:nvSpPr>
        <p:spPr>
          <a:ln/>
        </p:spPr>
      </p:sp>
      <p:sp>
        <p:nvSpPr>
          <p:cNvPr id="624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A NIC is a card with a connector port for a particular type of network connection, either Ethernet or Token Ring. The most common network type in use for LANs is the Ethernet protocol, and the most common connector is the RJ-45 connector.</a:t>
            </a:r>
          </a:p>
          <a:p>
            <a:endParaRPr lang="en-US" altLang="en-US" dirty="0" smtClean="0">
              <a:ea typeface="ヒラギノ角ゴ Pro W3" pitchFamily="-112" charset="-128"/>
            </a:endParaRPr>
          </a:p>
          <a:p>
            <a:r>
              <a:rPr lang="en-US" altLang="en-US" dirty="0" smtClean="0">
                <a:ea typeface="ヒラギノ角ゴ Pro W3" pitchFamily="-112" charset="-128"/>
              </a:rPr>
              <a:t>The purpose of a NIC is to provide lower-level protocol functionality from the OSI (Open System Interconnection) model. Because the NIC defines the type of physical layer connection, different NICs are used for different physical protocols.</a:t>
            </a:r>
          </a:p>
          <a:p>
            <a:endParaRPr lang="en-US" altLang="en-US" dirty="0" smtClean="0">
              <a:ea typeface="ヒラギノ角ゴ Pro W3" pitchFamily="-112" charset="-128"/>
            </a:endParaRPr>
          </a:p>
          <a:p>
            <a:r>
              <a:rPr lang="en-US" altLang="en-US" dirty="0" smtClean="0">
                <a:ea typeface="ヒラギノ角ゴ Pro W3" pitchFamily="-112" charset="-128"/>
              </a:rPr>
              <a:t>NICs come as single-port and multiport, and most workstations use only a single-port NIC, as only a single network connection is needed. For servers, multiport NICs are used to increase the number of network connections, increasing the data throughput to and from the network.</a:t>
            </a:r>
          </a:p>
          <a:p>
            <a:endParaRPr lang="en-US" altLang="en-US" dirty="0" smtClean="0">
              <a:ea typeface="ヒラギノ角ゴ Pro W3" pitchFamily="-112" charset="-128"/>
            </a:endParaRPr>
          </a:p>
          <a:p>
            <a:r>
              <a:rPr lang="en-US" altLang="en-US" dirty="0" smtClean="0">
                <a:ea typeface="ヒラギノ角ゴ Pro W3" pitchFamily="-112" charset="-128"/>
              </a:rPr>
              <a:t>Each NIC port is serialized with a unique code, 48 bits long, referred to as a Media Access Control address (MAC address). These are created by the manufacturer, with 24 bits representing the manufacturer and 24 bits being a serial number, guaranteeing uniqueness. MAC addresses are used in the addressing and delivery of network packets to the correct machine and in a variety of security situations.</a:t>
            </a:r>
          </a:p>
          <a:p>
            <a:endParaRPr lang="en-US" altLang="en-US" dirty="0" smtClean="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Unfortunately, these addresses can be changed, or “spoofed,” rather easily. In fact, it is common for personal routers to clone a MAC address to allow users to use multiple devices over a network connection that expects a single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MAC.</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ea typeface="ヒラギノ角ゴ Pro W3" pitchFamily="-112" charset="-128"/>
            </a:endParaRPr>
          </a:p>
        </p:txBody>
      </p:sp>
      <p:sp>
        <p:nvSpPr>
          <p:cNvPr id="624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C0BFE8A9-9165-4891-B4FB-DF831D496EF9}" type="slidenum">
              <a:rPr lang="en-US" altLang="en-US" smtClean="0"/>
              <a:pPr eaLnBrk="1" hangingPunct="1"/>
              <a:t>19</a:t>
            </a:fld>
            <a:endParaRPr lang="en-US" altLang="en-US" dirty="0" smtClean="0"/>
          </a:p>
        </p:txBody>
      </p:sp>
    </p:spTree>
    <p:extLst>
      <p:ext uri="{BB962C8B-B14F-4D97-AF65-F5344CB8AC3E}">
        <p14:creationId xmlns:p14="http://schemas.microsoft.com/office/powerpoint/2010/main" val="3212345816"/>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an employee uses his personal device to perform his work for the company, he may have strong expectations that privacy will be protected by the company. The company policy needs to consider this and address it explicitly. On company-owned devices, it’s quite acceptable for the company to reserve the right to access and wipe any company data on the device. The company can thus state that the user can have no expectation of privacy when using a company device. But when the device is a personal device, the user may feel stronger ownership. Expectations of privacy and data access on personal devices should be included in your company policy.</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Many mobile devices include on-board cameras, and the photos/videos they take can divulge information. This information can be associated with anything the camera can image—whiteboards, documents, even the location of the device when the photo/video was taken via geo-tagging. Another challenge presented by mobile devices is the possibility that they will be used for illegal purposes. This can create liability for the company if it is a company-owned device. Despite all the potential legal concerns, possibly the greatest concern of mobile device users is that their personal photos will be lost during a device wipe originated by the company.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176</a:t>
            </a:fld>
            <a:endParaRPr lang="en-US" altLang="en-US" dirty="0"/>
          </a:p>
        </p:txBody>
      </p:sp>
    </p:spTree>
    <p:extLst>
      <p:ext uri="{BB962C8B-B14F-4D97-AF65-F5344CB8AC3E}">
        <p14:creationId xmlns:p14="http://schemas.microsoft.com/office/powerpoint/2010/main" val="363500287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companies and individuals find it relatively easy to connect mobile devices to the corporate network. Often there are not controls around connecting a device other than having a Microsoft Exchange account. When new employees join a company, the on-boarding processes need to include provisions for mobile device responsibilities. It is easy for new employees to bypass security measures if they are not part of the business process of on-boarding.</a:t>
            </a:r>
          </a:p>
          <a:p>
            <a:endParaRPr lang="en-US" dirty="0" smtClean="0"/>
          </a:p>
          <a:p>
            <a:r>
              <a:rPr lang="en-US" dirty="0" smtClean="0"/>
              <a:t>Employee termination needs to be modified to include termination of accounts on mobile devices. It’s not uncommon to find terminated employees with accounts or even company devices still connecting to the corporate network months after being terminated. E-mail accounts should be removed promptly as part of the employee termination policy and process. Mobile devices supplied by the company should be collected upon termination. BYOD equipment should have its access to corporate resources terminated as part of the off-boarding process. Regular audits for old or unterminated accounts should be performed to ensure prompt deletion of accounts for terminated employees.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177</a:t>
            </a:fld>
            <a:endParaRPr lang="en-US" altLang="en-US" dirty="0"/>
          </a:p>
        </p:txBody>
      </p:sp>
    </p:spTree>
    <p:extLst>
      <p:ext uri="{BB962C8B-B14F-4D97-AF65-F5344CB8AC3E}">
        <p14:creationId xmlns:p14="http://schemas.microsoft.com/office/powerpoint/2010/main" val="3171926478"/>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Your corporate policies regarding BYOD devices should be consistent with your existing computer security policies. Your training programs should include instruction on mobile device security. Disciplinary actions should be consistent. Your monitoring programs should be enhanced to include monitoring and control of mobile devices.</a:t>
            </a:r>
          </a:p>
          <a:p>
            <a:endParaRPr lang="en-US" dirty="0" smtClean="0"/>
          </a:p>
          <a:p>
            <a:r>
              <a:rPr lang="en-US" dirty="0" smtClean="0"/>
              <a:t>BYOD inherently creates a conflict between personal and corporate interests. An employee who uses her own device to conduct corporate business inherently feels strong ownership over the device and may resent corporate demands to control corporate information downloaded to the device. On the other hand, the</a:t>
            </a:r>
            <a:r>
              <a:rPr lang="en-US" baseline="0" dirty="0" smtClean="0"/>
              <a:t> </a:t>
            </a:r>
            <a:r>
              <a:rPr lang="en-US" dirty="0" smtClean="0"/>
              <a:t>corporation expects that corporate data be properly controlled and protected and thus desires to impose remote wiping or lockout requirements in order to protect corporate data. An individual who loses her personal photos from a special event will likely harbor ill feelings toward the corporation if it wipes her device, including those irreplaceable photos. Your corporate BYOD</a:t>
            </a:r>
            <a:r>
              <a:rPr lang="en-US" baseline="0" dirty="0" smtClean="0"/>
              <a:t> </a:t>
            </a:r>
            <a:r>
              <a:rPr lang="en-US" dirty="0" smtClean="0"/>
              <a:t>policy needs to be well defined, approved by the corporate legal department, and clearly communicated to all employees through training.</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178</a:t>
            </a:fld>
            <a:endParaRPr lang="en-US" altLang="en-US" dirty="0"/>
          </a:p>
        </p:txBody>
      </p:sp>
    </p:spTree>
    <p:extLst>
      <p:ext uri="{BB962C8B-B14F-4D97-AF65-F5344CB8AC3E}">
        <p14:creationId xmlns:p14="http://schemas.microsoft.com/office/powerpoint/2010/main" val="2515520726"/>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devices consume connections to your corporate IT infrastructure. It is not unusual now for a single individual to be connected to the corporate infrastructure with one or more smartphones, tablets, and laptop or desktop computers. Some infrastructure implementations in the past have not been efficient in their design, sometimes consuming multiple connections for a single device. This can reduce the number of available connections for other end users. It is recommended that load testing be performed to ensure that your design or existing infrastructure can support the potentially large number of connections from multiple devices.</a:t>
            </a:r>
          </a:p>
          <a:p>
            <a:endParaRPr lang="en-US" dirty="0" smtClean="0"/>
          </a:p>
          <a:p>
            <a:r>
              <a:rPr lang="en-US" dirty="0" smtClean="0"/>
              <a:t>Multiple connections can also create security issues when the system tracks user accounts against multiple connections. Users will need to be aware of this, so that they don’t inadvertently create incident response situations or find themselves locked out by their own actions. This can be a tricky issue requiring a bit more intelligent design than the traditional philosophy of one userid equals one current connection.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179</a:t>
            </a:fld>
            <a:endParaRPr lang="en-US" altLang="en-US" dirty="0"/>
          </a:p>
        </p:txBody>
      </p:sp>
    </p:spTree>
    <p:extLst>
      <p:ext uri="{BB962C8B-B14F-4D97-AF65-F5344CB8AC3E}">
        <p14:creationId xmlns:p14="http://schemas.microsoft.com/office/powerpoint/2010/main" val="3842938649"/>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should be apparent from the various topics discussed in this chapter that there are many security challenges presented by mobile devices used for corporate business. Because the technology is rapidly changing, it’s best to make sure you have solid legal review of policies. There are both legal and public relation concerns when it comes to mobile devices. Employees who use both company-owned and personal devices have responsibilities when company data is involved. Policies and procedures should be reviewed on a regular basis to stay current with technology.</a:t>
            </a:r>
          </a:p>
          <a:p>
            <a:endParaRPr lang="en-US" dirty="0" smtClean="0"/>
          </a:p>
          <a:p>
            <a:r>
              <a:rPr lang="en-US" dirty="0" smtClean="0"/>
              <a:t>Another challenge presented by mobile devices is the possibility that they will be used for illegal purposes. This can create liability for the company if it is a company-owned device.</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Similar to your acceptable use policies for laptops and desktops, your mobile device policies should address acceptable use of mobile or BYOD devices. Authorized usage of corporate devices for personal purposes should be addressed. Disciplinary actions for violation of mobile device policies should be defined. BYOD offers both the company and the user advantages; ramifications should be specifically spelled out, along with the specific user responsibilities.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180</a:t>
            </a:fld>
            <a:endParaRPr lang="en-US" altLang="en-US" dirty="0"/>
          </a:p>
        </p:txBody>
      </p:sp>
    </p:spTree>
    <p:extLst>
      <p:ext uri="{BB962C8B-B14F-4D97-AF65-F5344CB8AC3E}">
        <p14:creationId xmlns:p14="http://schemas.microsoft.com/office/powerpoint/2010/main" val="382752162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Posting photos with geo-tags embedded in them has its use, but it can also unexpectedly publish information that users may not want to share. For example, if you use your smartphone to take a photo of your car in the driveway and then post the photo on the Internet in an attempt to sell your car, if geo-tagging was enabled on the smartphone, the location of where the photo was taken is embedded as metadata in the digital photo. Such a posting could inadvertently expose where your home is located. Some social media applications strip out the metadata on a photo before posting, but then they post where you posted it from in the posting itself. There has been much public discussion on this topic, and geo-tagging can be disabled on most mobile devices. It is recommended that it be disabled unless you have a specific reason for having the location information embedded in the photo.</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182</a:t>
            </a:fld>
            <a:endParaRPr lang="en-US" altLang="en-US" dirty="0"/>
          </a:p>
        </p:txBody>
      </p:sp>
    </p:spTree>
    <p:extLst>
      <p:ext uri="{BB962C8B-B14F-4D97-AF65-F5344CB8AC3E}">
        <p14:creationId xmlns:p14="http://schemas.microsoft.com/office/powerpoint/2010/main" val="1200593685"/>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183</a:t>
            </a:fld>
            <a:endParaRPr lang="en-US" altLang="en-US" dirty="0"/>
          </a:p>
        </p:txBody>
      </p:sp>
    </p:spTree>
    <p:extLst>
      <p:ext uri="{BB962C8B-B14F-4D97-AF65-F5344CB8AC3E}">
        <p14:creationId xmlns:p14="http://schemas.microsoft.com/office/powerpoint/2010/main" val="1121962657"/>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keys and credentials stored on the device can be used by multiple applications. Providing protection of these keys while still maintaining usability of them is an essential element of modern mobile application security.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185</a:t>
            </a:fld>
            <a:endParaRPr lang="en-US" altLang="en-US" dirty="0"/>
          </a:p>
        </p:txBody>
      </p:sp>
    </p:spTree>
    <p:extLst>
      <p:ext uri="{BB962C8B-B14F-4D97-AF65-F5344CB8AC3E}">
        <p14:creationId xmlns:p14="http://schemas.microsoft.com/office/powerpoint/2010/main" val="219486689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mobile devices are used to access business networks, authentication becomes an issue. There are several levels of authentication that can be an issue. Is the device allowed to access the network? Is the user of the device a network user? If so, how do you authenticate the user? Mobile devices have some advantages in that they can store certificates, which by their very nature are more secure than passwords. This moves the authentication problem to the endpoint, where it relies on passcodes, screen-locks, and other mobile device protections. These can be relatively weak unless structured together, including wiping after a limited number of failures. The risk in mobile authentication is that strong credentials stored in the device are protected by the less rigorous passcode and the end user. End users can share their mobile devices, and by proxy unwittingly share their strong corporate authentication codes.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186</a:t>
            </a:fld>
            <a:endParaRPr lang="en-US" altLang="en-US" dirty="0"/>
          </a:p>
        </p:txBody>
      </p:sp>
    </p:spTree>
    <p:extLst>
      <p:ext uri="{BB962C8B-B14F-4D97-AF65-F5344CB8AC3E}">
        <p14:creationId xmlns:p14="http://schemas.microsoft.com/office/powerpoint/2010/main" val="901332258"/>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discussed in the “Application Control” section earlier in the chapter, controlling what applications a device can access may be an important element of your company’s mobile device policy. Application whitelisting and blacklisting enables you to control and block applications available on the mobile device. This is usually administered through some type of MDM capability. Application whitelisting can improve security by preventing unapproved applications from being installed and run on the device.</a:t>
            </a:r>
          </a:p>
          <a:p>
            <a:endParaRPr lang="en-US" dirty="0" smtClean="0"/>
          </a:p>
          <a:p>
            <a:r>
              <a:rPr lang="en-US" dirty="0" smtClean="0"/>
              <a:t>Just as the device should be encrypted, thereby protecting all information on the device, applications should be encrypted as well. Just employing encryption for the data store is not sufficient. If the device is fully encrypted, then all apps would have to have access to the data, in essence bypassing the encryption from an app point of view. Apps with sensitive information should control access via their own set of protections. The only way to segregate data within the device is for apps to</a:t>
            </a:r>
            <a:r>
              <a:rPr lang="en-US" baseline="0" dirty="0" smtClean="0"/>
              <a:t> </a:t>
            </a:r>
            <a:r>
              <a:rPr lang="en-US" dirty="0" smtClean="0"/>
              <a:t>manage their own data stores through app-specific encryption. This will allow sensitive data to be protected from rogue applications that would leak data if uniform access was allowed.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187</a:t>
            </a:fld>
            <a:endParaRPr lang="en-US" altLang="en-US" dirty="0"/>
          </a:p>
        </p:txBody>
      </p:sp>
    </p:spTree>
    <p:extLst>
      <p:ext uri="{BB962C8B-B14F-4D97-AF65-F5344CB8AC3E}">
        <p14:creationId xmlns:p14="http://schemas.microsoft.com/office/powerpoint/2010/main" val="24510285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shows a common form of a NIC.</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a:t>
            </a:fld>
            <a:endParaRPr lang="en-US" altLang="en-US" dirty="0"/>
          </a:p>
        </p:txBody>
      </p:sp>
    </p:spTree>
    <p:extLst>
      <p:ext uri="{BB962C8B-B14F-4D97-AF65-F5344CB8AC3E}">
        <p14:creationId xmlns:p14="http://schemas.microsoft.com/office/powerpoint/2010/main" val="1943115862"/>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 across multiple domains/platforms is provided through trust relationships. When trust relationships between domains or platforms exist, authentication for each domain trusts the authentication for all other trusted domains. Thus when an application is authenticated, its authentication is accepted by all other domains/platforms that trust the authenticating domain or</a:t>
            </a:r>
            <a:r>
              <a:rPr lang="en-US" baseline="0" dirty="0" smtClean="0"/>
              <a:t> </a:t>
            </a:r>
            <a:r>
              <a:rPr lang="en-US" dirty="0" smtClean="0"/>
              <a:t>platform. Trust relationships can be very complex in mobile devices, and often security aspects aren’t properly implemented. Mobile devices tend to be used across numerous systems, including business, personal, public, and private. This greatly expands the risk profile and opportunity for transitive trust–based attacks. As with all other applications, mobile applications should be carefully reviewed to ensure that trust relationships are secure.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188</a:t>
            </a:fld>
            <a:endParaRPr lang="en-US" altLang="en-US" dirty="0"/>
          </a:p>
        </p:txBody>
      </p:sp>
    </p:spTree>
    <p:extLst>
      <p:ext uri="{BB962C8B-B14F-4D97-AF65-F5344CB8AC3E}">
        <p14:creationId xmlns:p14="http://schemas.microsoft.com/office/powerpoint/2010/main" val="136853648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AB358AF2-91FB-4A2A-8F7D-A08BB5ECECD6}" type="slidenum">
              <a:rPr lang="en-US" altLang="en-US" smtClean="0"/>
              <a:pPr eaLnBrk="1" hangingPunct="1"/>
              <a:t>189</a:t>
            </a:fld>
            <a:endParaRPr lang="en-US" altLang="en-US" dirty="0" smtClean="0"/>
          </a:p>
        </p:txBody>
      </p:sp>
    </p:spTree>
    <p:extLst>
      <p:ext uri="{BB962C8B-B14F-4D97-AF65-F5344CB8AC3E}">
        <p14:creationId xmlns:p14="http://schemas.microsoft.com/office/powerpoint/2010/main" val="366537437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p:cNvSpPr>
            <a:spLocks noGrp="1" noRot="1" noChangeAspect="1" noTextEdit="1"/>
          </p:cNvSpPr>
          <p:nvPr>
            <p:ph type="sldImg"/>
          </p:nvPr>
        </p:nvSpPr>
        <p:spPr>
          <a:ln/>
        </p:spPr>
      </p:sp>
      <p:sp>
        <p:nvSpPr>
          <p:cNvPr id="63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A hub configuration can save significant amounts of cable and is an efficient method of configuring an Ethernet backbone.</a:t>
            </a:r>
          </a:p>
          <a:p>
            <a:endParaRPr lang="en-US" altLang="en-US" dirty="0" smtClean="0">
              <a:ea typeface="ヒラギノ角ゴ Pro W3" pitchFamily="-112" charset="-128"/>
            </a:endParaRPr>
          </a:p>
          <a:p>
            <a:r>
              <a:rPr lang="en-US" altLang="en-US" dirty="0" smtClean="0">
                <a:ea typeface="ヒラギノ角ゴ Pro W3" pitchFamily="-112" charset="-128"/>
              </a:rPr>
              <a:t>The collision issue has made hubs obsolete in newer, higher performance networks, with inexpensive switches and switched Ethernet keeping costs low and usable bandwidth high. Hubs also create a security weakness in that all connected devices see all traffic, enabling sniffing and eavesdropping to occur. In today’s networks, hubs have all but disappeared, being replaced by low-cost switches.</a:t>
            </a:r>
          </a:p>
        </p:txBody>
      </p:sp>
      <p:sp>
        <p:nvSpPr>
          <p:cNvPr id="63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EDDA4D99-E8C9-4FBE-94A9-3CD5CAC37A8B}" type="slidenum">
              <a:rPr lang="en-US" altLang="en-US" smtClean="0"/>
              <a:pPr eaLnBrk="1" hangingPunct="1"/>
              <a:t>21</a:t>
            </a:fld>
            <a:endParaRPr lang="en-US" altLang="en-US" dirty="0" smtClean="0"/>
          </a:p>
        </p:txBody>
      </p:sp>
    </p:spTree>
    <p:extLst>
      <p:ext uri="{BB962C8B-B14F-4D97-AF65-F5344CB8AC3E}">
        <p14:creationId xmlns:p14="http://schemas.microsoft.com/office/powerpoint/2010/main" val="36807120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Bridges are networking equipment that connect devices using the same protocol at the data link layer of the OSI model.</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444AE85A-9A35-48D5-AC89-845C66627604}" type="slidenum">
              <a:rPr lang="en-US" altLang="en-US" smtClean="0"/>
              <a:pPr eaLnBrk="1" hangingPunct="1"/>
              <a:t>22</a:t>
            </a:fld>
            <a:endParaRPr lang="en-US" altLang="en-US" dirty="0" smtClean="0"/>
          </a:p>
        </p:txBody>
      </p:sp>
    </p:spTree>
    <p:extLst>
      <p:ext uri="{BB962C8B-B14F-4D97-AF65-F5344CB8AC3E}">
        <p14:creationId xmlns:p14="http://schemas.microsoft.com/office/powerpoint/2010/main" val="20782940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A switch has separate collision domains for each port. This means that for each port, two collision domains exist: one from the port to the client on the downstream side, and one from the switch to the network upstream. When full duplex is employed, collisions are virtually eliminated from the two nodes, host and client. This also acts as a hub-based system, where a single sniffer can see all of the traffic to and from connected devices.</a:t>
            </a:r>
          </a:p>
          <a:p>
            <a:endParaRPr lang="en-US" altLang="en-US" dirty="0" smtClean="0">
              <a:ea typeface="ヒラギノ角ゴ Pro W3" pitchFamily="-112" charset="-128"/>
            </a:endParaRPr>
          </a:p>
          <a:p>
            <a:r>
              <a:rPr lang="en-US" altLang="en-US" dirty="0" smtClean="0">
                <a:ea typeface="ヒラギノ角ゴ Pro W3" pitchFamily="-112" charset="-128"/>
              </a:rPr>
              <a:t>Switches operate at the data link layer, while routers act at the network layer. For intranets, switches have become what routers are on the Internet—the device of choice for connecting machines. As switches have become the primary network connectivity device, additional functionality has been added to them. A switch is usually a Layer 2 device, but Layer 3 switches incorporate routing functionality.</a:t>
            </a: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1464C595-6DB7-48FA-9172-2542887C0D85}" type="slidenum">
              <a:rPr lang="en-US" altLang="en-US" smtClean="0"/>
              <a:pPr eaLnBrk="1" hangingPunct="1"/>
              <a:t>23</a:t>
            </a:fld>
            <a:endParaRPr lang="en-US" altLang="en-US" dirty="0" smtClean="0"/>
          </a:p>
        </p:txBody>
      </p:sp>
    </p:spTree>
    <p:extLst>
      <p:ext uri="{BB962C8B-B14F-4D97-AF65-F5344CB8AC3E}">
        <p14:creationId xmlns:p14="http://schemas.microsoft.com/office/powerpoint/2010/main" val="1923006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Network Access Protection (NAP)</a:t>
            </a:r>
            <a:r>
              <a:rPr lang="en-US" dirty="0" smtClean="0"/>
              <a:t> – A Microsoft approach to network access control.</a:t>
            </a:r>
          </a:p>
          <a:p>
            <a:r>
              <a:rPr lang="en-US" u="sng" dirty="0" smtClean="0"/>
              <a:t>Network Admission Control (NAC)</a:t>
            </a:r>
            <a:r>
              <a:rPr lang="en-US" dirty="0" smtClean="0"/>
              <a:t> – The Cisco technology approach for generic network access control.</a:t>
            </a:r>
          </a:p>
          <a:p>
            <a:r>
              <a:rPr lang="en-US" u="sng" dirty="0" smtClean="0"/>
              <a:t>Network Attached Storage (NAS)</a:t>
            </a:r>
            <a:r>
              <a:rPr lang="en-US" dirty="0" smtClean="0"/>
              <a:t> – The connection of storage to a system via a network connection.</a:t>
            </a:r>
          </a:p>
          <a:p>
            <a:r>
              <a:rPr lang="en-US" u="sng" dirty="0" smtClean="0"/>
              <a:t>Network interface card (NIC)</a:t>
            </a:r>
            <a:r>
              <a:rPr lang="en-US" dirty="0" smtClean="0"/>
              <a:t> – A piece of hardware designed to connect machines at the physical layer of the OSI model.</a:t>
            </a:r>
          </a:p>
          <a:p>
            <a:r>
              <a:rPr lang="en-US" u="sng" dirty="0" smtClean="0"/>
              <a:t>Network operations center (NOC)</a:t>
            </a:r>
            <a:r>
              <a:rPr lang="en-US" dirty="0" smtClean="0"/>
              <a:t> – A control point from where network performance can be monitored and managed.</a:t>
            </a:r>
          </a:p>
          <a:p>
            <a:r>
              <a:rPr lang="en-US" u="sng" dirty="0" smtClean="0"/>
              <a:t>Next-generation firewall</a:t>
            </a:r>
            <a:r>
              <a:rPr lang="en-US" dirty="0" smtClean="0"/>
              <a:t> – Firewall technology based on packet contents as opposed to simple address and port information.</a:t>
            </a:r>
          </a:p>
          <a:p>
            <a:r>
              <a:rPr lang="en-US" u="sng" dirty="0" smtClean="0"/>
              <a:t>Platform as a Service (PaaS)</a:t>
            </a:r>
            <a:r>
              <a:rPr lang="en-US" u="none" dirty="0" smtClean="0"/>
              <a:t> </a:t>
            </a:r>
            <a:r>
              <a:rPr lang="en-US" dirty="0" smtClean="0"/>
              <a:t>– The concept of having provisionable operational platforms that can be obtained via a service.</a:t>
            </a:r>
          </a:p>
          <a:p>
            <a:r>
              <a:rPr lang="en-US" u="sng" dirty="0" smtClean="0"/>
              <a:t>Private branch exchange (PBX)</a:t>
            </a:r>
            <a:r>
              <a:rPr lang="en-US" u="none" dirty="0" smtClean="0"/>
              <a:t> </a:t>
            </a:r>
            <a:r>
              <a:rPr lang="en-US" dirty="0" smtClean="0"/>
              <a:t>– A telephone exchange that serves</a:t>
            </a:r>
            <a:r>
              <a:rPr lang="en-US" baseline="0" dirty="0" smtClean="0"/>
              <a:t> a specific business or entity.</a:t>
            </a:r>
            <a:endParaRPr lang="en-US" dirty="0" smtClean="0"/>
          </a:p>
          <a:p>
            <a:r>
              <a:rPr lang="en-US" u="sng" dirty="0" smtClean="0"/>
              <a:t>Proxy server</a:t>
            </a:r>
            <a:r>
              <a:rPr lang="en-US" dirty="0" smtClean="0"/>
              <a:t> – A server that acts as a proxy for individual requests and is used for performance and security purposes in a scalable fashion.</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a:t>
            </a:fld>
            <a:endParaRPr lang="en-US" altLang="en-US" dirty="0"/>
          </a:p>
        </p:txBody>
      </p:sp>
    </p:spTree>
    <p:extLst>
      <p:ext uri="{BB962C8B-B14F-4D97-AF65-F5344CB8AC3E}">
        <p14:creationId xmlns:p14="http://schemas.microsoft.com/office/powerpoint/2010/main" val="408352234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A</a:t>
            </a:r>
            <a:r>
              <a:rPr lang="en-US" altLang="en-US" baseline="0" dirty="0" smtClean="0">
                <a:ea typeface="ヒラギノ角ゴ Pro W3" pitchFamily="-112" charset="-128"/>
              </a:rPr>
              <a:t> s</a:t>
            </a:r>
            <a:r>
              <a:rPr lang="en-US" altLang="en-US" dirty="0" smtClean="0">
                <a:ea typeface="ヒラギノ角ゴ Pro W3" pitchFamily="-112" charset="-128"/>
              </a:rPr>
              <a:t>witch filters traffic by only sending the data to the port on the switch that the destination system resides on. The switch knows what port each system is connected to and sends the data only to that port.</a:t>
            </a:r>
          </a:p>
          <a:p>
            <a:endParaRPr lang="en-US" altLang="en-US" dirty="0" smtClean="0">
              <a:ea typeface="ヒラギノ角ゴ Pro W3" pitchFamily="-112" charset="-128"/>
            </a:endParaRPr>
          </a:p>
          <a:p>
            <a:r>
              <a:rPr lang="en-US" altLang="en-US" dirty="0" smtClean="0">
                <a:ea typeface="ヒラギノ角ゴ Pro W3" pitchFamily="-112" charset="-128"/>
              </a:rPr>
              <a:t>The switch uses the MAC address of the systems to incorporate traffic filtering and port security features, which is why it is considered a Layer 2 device.</a:t>
            </a:r>
          </a:p>
          <a:p>
            <a:endParaRPr lang="en-US" altLang="en-US" dirty="0" smtClean="0">
              <a:ea typeface="ヒラギノ角ゴ Pro W3" pitchFamily="-112" charset="-128"/>
            </a:endParaRPr>
          </a:p>
          <a:p>
            <a:r>
              <a:rPr lang="en-US" altLang="en-US" dirty="0" smtClean="0">
                <a:ea typeface="ヒラギノ角ゴ Pro W3" pitchFamily="-112" charset="-128"/>
              </a:rPr>
              <a:t>Port address security based on MAC addresses can determine whether a packet is allowed or blocked from a connection. This is the very function that a firewall uses for its determination, and this same functionality is what allows an 802.1X device to act as an “edge device.”</a:t>
            </a: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1464C595-6DB7-48FA-9172-2542887C0D85}" type="slidenum">
              <a:rPr lang="en-US" altLang="en-US" smtClean="0"/>
              <a:pPr eaLnBrk="1" hangingPunct="1"/>
              <a:t>24</a:t>
            </a:fld>
            <a:endParaRPr lang="en-US" altLang="en-US" dirty="0" smtClean="0"/>
          </a:p>
        </p:txBody>
      </p:sp>
    </p:spTree>
    <p:extLst>
      <p:ext uri="{BB962C8B-B14F-4D97-AF65-F5344CB8AC3E}">
        <p14:creationId xmlns:p14="http://schemas.microsoft.com/office/powerpoint/2010/main" val="20637181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One of the security concerns with switches is that, like routers, they are intelligent network devices and are therefore subject to hijacking by hackers. Should a hacker break into a switch and change its parameters, he might be able to eavesdrop on specific or all communications, virtually undetected. Switches are commonly administered using the Simple Network Management Protocol (SNMP) and Telnet protocol, both of which have a serious weakness in that they send passwords across the network in cleartext. A hacker armed with a sniffer that observes maintenance on a switch can capture the administrative password. This allows the hacker to come back to the switch later and configure it as an administrator. An additional problem is that switches are shipped with default passwords, and if these are not changed when the switch is set up, they offer an unlocked door to a hacker.</a:t>
            </a:r>
          </a:p>
          <a:p>
            <a:endParaRPr lang="en-US" altLang="en-US" dirty="0" smtClean="0">
              <a:ea typeface="ヒラギノ角ゴ Pro W3" pitchFamily="-112" charset="-128"/>
            </a:endParaRPr>
          </a:p>
          <a:p>
            <a:r>
              <a:rPr lang="en-US" altLang="en-US" dirty="0" smtClean="0">
                <a:ea typeface="ヒラギノ角ゴ Pro W3" pitchFamily="-112" charset="-128"/>
              </a:rPr>
              <a:t>Switches are also subject to electronic attacks, such as ARP poisoning and MAC flooding. ARP poisoning is where a device spoofs the MAC address of another device, attempting to change the ARP tables through spoofed traffic and the ARP table-update mechanism. MAC flooding is where a switch is bombarded with packets from different MAC addresses, flooding the switch table and forcing the device to respond by opening all ports and acting as a hub. This enables devices on other segments to sniff traffic.</a:t>
            </a: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1464C595-6DB7-48FA-9172-2542887C0D85}" type="slidenum">
              <a:rPr lang="en-US" altLang="en-US" smtClean="0"/>
              <a:pPr eaLnBrk="1" hangingPunct="1"/>
              <a:t>25</a:t>
            </a:fld>
            <a:endParaRPr lang="en-US" altLang="en-US" dirty="0" smtClean="0"/>
          </a:p>
        </p:txBody>
      </p:sp>
    </p:spTree>
    <p:extLst>
      <p:ext uri="{BB962C8B-B14F-4D97-AF65-F5344CB8AC3E}">
        <p14:creationId xmlns:p14="http://schemas.microsoft.com/office/powerpoint/2010/main" val="391264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p:cNvSpPr>
            <a:spLocks noGrp="1" noRot="1" noChangeAspect="1" noTextEdit="1"/>
          </p:cNvSpPr>
          <p:nvPr>
            <p:ph type="sldImg"/>
          </p:nvPr>
        </p:nvSpPr>
        <p:spPr>
          <a:ln/>
        </p:spPr>
      </p:sp>
      <p:sp>
        <p:nvSpPr>
          <p:cNvPr id="65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65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1464C595-6DB7-48FA-9172-2542887C0D85}" type="slidenum">
              <a:rPr lang="en-US" altLang="en-US" smtClean="0"/>
              <a:pPr eaLnBrk="1" hangingPunct="1"/>
              <a:t>26</a:t>
            </a:fld>
            <a:endParaRPr lang="en-US" altLang="en-US" dirty="0" smtClean="0"/>
          </a:p>
        </p:txBody>
      </p:sp>
    </p:spTree>
    <p:extLst>
      <p:ext uri="{BB962C8B-B14F-4D97-AF65-F5344CB8AC3E}">
        <p14:creationId xmlns:p14="http://schemas.microsoft.com/office/powerpoint/2010/main" val="170217009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Routers operate at the network layer (Layer 3) of the OSI model, using the network address (typically an IP address) to route traffic and using routing protocols to determine optimal routing paths across a network. Routers form the backbone of the Internet, moving traffic from network to network, inspecting packets from every communication as they move traffic in optimal paths. Routers operate by examining each packet, looking at the destination address, and using algorithms and tables to determine where to send the packet next. This process of examining the header to determine the next hop can be done in quick fashion.</a:t>
            </a:r>
          </a:p>
          <a:p>
            <a:endParaRPr lang="en-US" altLang="en-US" dirty="0" smtClean="0">
              <a:ea typeface="ヒラギノ角ゴ Pro W3" pitchFamily="-112" charset="-128"/>
            </a:endParaRPr>
          </a:p>
          <a:p>
            <a:r>
              <a:rPr lang="en-US" altLang="en-US" dirty="0" smtClean="0">
                <a:ea typeface="ヒラギノ角ゴ Pro W3" pitchFamily="-112" charset="-128"/>
              </a:rPr>
              <a:t>Routers use access control lists (ACLs) as a method of deciding whether a packet is allowed to enter the network. With ACLs, it is also possible to examine the source address and determine whether or not to allow a packet to pass. This allows routers equipped with ACLs to drop packets according to rules built into the ACLs. This can be a cumbersome process to set up and maintain, and as the ACL grows in size, routing efficiency can be decreased. It is also possible to configure some routers to act as quasi–application gateways, performing stateful packet inspection and using contents as well as IP addresses to determine whether or not to permit a packet to pass. This can tremendously increase the time for a router to pass traffic and can significantly decrease router throughput. Configuring ACLs and other aspects of setting up routers for this type of use are beyond the scope of this book.</a:t>
            </a:r>
          </a:p>
          <a:p>
            <a:endParaRPr lang="en-US" altLang="en-US" dirty="0" smtClean="0">
              <a:ea typeface="ヒラギノ角ゴ Pro W3" pitchFamily="-112" charset="-128"/>
            </a:endParaRPr>
          </a:p>
          <a:p>
            <a:r>
              <a:rPr lang="en-US" altLang="en-US" dirty="0" smtClean="0">
                <a:ea typeface="ヒラギノ角ゴ Pro W3" pitchFamily="-112" charset="-128"/>
              </a:rPr>
              <a:t>One serious security concern regarding router operation is limiting who has access to the router and control of its internal functions. Like a switch, a router can be accessed using SNMP and Telnet and programmed remotely. Because of the geographic separation of routers, this can become a necessity, for many routers in the world of the Internet can be hundreds of miles apart, in separate locked structures. Physical control over a router is absolutely necessary, for if any device, be it a server, switch, or router, is physically accessed by a hacker, it should be considered compromised. Thus, such access must be prevented. As with switches, it is important to ensure that the administrator password is never passed in the clear, that only secure mechanisms are used to access the router, and that all of the default passwords are reset to strong passwords.</a:t>
            </a:r>
          </a:p>
          <a:p>
            <a:endParaRPr lang="en-US" altLang="en-US" dirty="0" smtClean="0">
              <a:ea typeface="ヒラギノ角ゴ Pro W3" pitchFamily="-112" charset="-128"/>
            </a:endParaRPr>
          </a:p>
          <a:p>
            <a:r>
              <a:rPr lang="en-US" altLang="en-US" dirty="0" smtClean="0">
                <a:ea typeface="ヒラギノ角ゴ Pro W3" pitchFamily="-112" charset="-128"/>
              </a:rPr>
              <a:t>As with switches, the most assured point of access for router management control is via the serial control interface port. This allows access to the control aspects of the router without having to deal with traffic-related issues. For internal company networks, where the geographic dispersion of routers may be limited, third-party solutions to allow out-of-band remote management exist. This allows complete control over the router in a secure fashion, even from a remote location, although additional hardware is required.</a:t>
            </a:r>
          </a:p>
          <a:p>
            <a:endParaRPr lang="en-US" altLang="en-US" dirty="0" smtClean="0">
              <a:ea typeface="ヒラギノ角ゴ Pro W3" pitchFamily="-112" charset="-128"/>
            </a:endParaRP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D348D687-B422-41C9-9EC6-A1B4F6074A57}" type="slidenum">
              <a:rPr lang="en-US" altLang="en-US" smtClean="0"/>
              <a:pPr eaLnBrk="1" hangingPunct="1"/>
              <a:t>27</a:t>
            </a:fld>
            <a:endParaRPr lang="en-US" altLang="en-US" dirty="0" smtClean="0"/>
          </a:p>
        </p:txBody>
      </p:sp>
    </p:spTree>
    <p:extLst>
      <p:ext uri="{BB962C8B-B14F-4D97-AF65-F5344CB8AC3E}">
        <p14:creationId xmlns:p14="http://schemas.microsoft.com/office/powerpoint/2010/main" val="14838729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Routers are available from numerous vendors and come in sizes big and small. A typical small home office router for use with cable modem/DSL service is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shown in this figure. Larger routers can handle traffic of up to tens of gigabytes per second per channel, using fiberoptic inputs and moving tens of</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thousands of concurrent Internet connections across the network. These routers, which can cost hundreds of thousands of dollars, form an essential part of</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e-commerce infrastructure, enabling large enterprises such as Amazon and eBay to serve many customers’ use concurrently.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28</a:t>
            </a:fld>
            <a:endParaRPr lang="en-US" altLang="en-US" dirty="0"/>
          </a:p>
        </p:txBody>
      </p:sp>
    </p:spTree>
    <p:extLst>
      <p:ext uri="{BB962C8B-B14F-4D97-AF65-F5344CB8AC3E}">
        <p14:creationId xmlns:p14="http://schemas.microsoft.com/office/powerpoint/2010/main" val="14500504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The heart of a firewall is the set of security policies that it enforces. Management determines what is allowed in the form of network traffic between devices, and these policies are used to build rule sets for the firewall devices used to filter network traffic across the network.</a:t>
            </a:r>
          </a:p>
          <a:p>
            <a:endParaRPr lang="en-US" altLang="en-US" dirty="0" smtClean="0">
              <a:ea typeface="ヒラギノ角ゴ Pro W3" pitchFamily="-112" charset="-128"/>
            </a:endParaRPr>
          </a:p>
          <a:p>
            <a:r>
              <a:rPr lang="en-US" altLang="en-US" dirty="0" smtClean="0">
                <a:ea typeface="ヒラギノ角ゴ Pro W3" pitchFamily="-112" charset="-128"/>
              </a:rPr>
              <a:t>Firewall security policies are a series of rules that defines what traffic is permissible and what traffic is to be blocked or denied. These are not universal rules, and there are many different sets of rules for a single company with multiple connections. A web server connected to the Internet may be configured only to allow traffic on port 80 for HTTP, and have all other ports blocked. An e-mail server may have only necessary ports for e-mail open, with others blocked.</a:t>
            </a:r>
          </a:p>
          <a:p>
            <a:endParaRPr lang="en-US" altLang="en-US" dirty="0" smtClean="0">
              <a:ea typeface="ヒラギノ角ゴ Pro W3" pitchFamily="-112" charset="-128"/>
            </a:endParaRPr>
          </a:p>
          <a:p>
            <a:r>
              <a:rPr lang="en-US" altLang="en-US" dirty="0" smtClean="0">
                <a:ea typeface="ヒラギノ角ゴ Pro W3" pitchFamily="-112" charset="-128"/>
              </a:rPr>
              <a:t>A key to security policies for firewalls is the same as has been seen for other security policies—the principle of least access. Only allow the necessary access for a function; block or deny all unneeded functionality. How an organization deploys its firewalls determines what is needed for security policies for each firewall.</a:t>
            </a: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8BF73A91-31D1-4EEF-83C3-E0AE5FBA6B58}" type="slidenum">
              <a:rPr lang="en-US" altLang="en-US" smtClean="0"/>
              <a:pPr eaLnBrk="1" hangingPunct="1"/>
              <a:t>29</a:t>
            </a:fld>
            <a:endParaRPr lang="en-US" altLang="en-US" dirty="0" smtClean="0"/>
          </a:p>
        </p:txBody>
      </p:sp>
    </p:spTree>
    <p:extLst>
      <p:ext uri="{BB962C8B-B14F-4D97-AF65-F5344CB8AC3E}">
        <p14:creationId xmlns:p14="http://schemas.microsoft.com/office/powerpoint/2010/main" val="233954553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firewall is a lot like a gate guard at a secure facility. The guard examines all the traffic trying to enter the facility—cars with the correct sticker or delivery trucks with the appropriate paperwork are allowed in; everyone else is turned away.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30</a:t>
            </a:fld>
            <a:endParaRPr lang="en-US" altLang="en-US" dirty="0"/>
          </a:p>
        </p:txBody>
      </p:sp>
    </p:spTree>
    <p:extLst>
      <p:ext uri="{BB962C8B-B14F-4D97-AF65-F5344CB8AC3E}">
        <p14:creationId xmlns:p14="http://schemas.microsoft.com/office/powerpoint/2010/main" val="1707295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 have a small office–home office firewall at your house, such as the RVS4000 shown in this figure. This device from Linksys provides both routing and</a:t>
            </a:r>
          </a:p>
          <a:p>
            <a:r>
              <a:rPr lang="en-US" dirty="0" smtClean="0"/>
              <a:t>firewall functions.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31</a:t>
            </a:fld>
            <a:endParaRPr lang="en-US" altLang="en-US" dirty="0"/>
          </a:p>
        </p:txBody>
      </p:sp>
    </p:spTree>
    <p:extLst>
      <p:ext uri="{BB962C8B-B14F-4D97-AF65-F5344CB8AC3E}">
        <p14:creationId xmlns:p14="http://schemas.microsoft.com/office/powerpoint/2010/main" val="249442544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The security topology determines what network devices are employed at what points in a network.</a:t>
            </a:r>
          </a:p>
          <a:p>
            <a:endParaRPr lang="en-US" altLang="en-US" dirty="0" smtClean="0">
              <a:ea typeface="ヒラギノ角ゴ Pro W3" pitchFamily="-112" charset="-128"/>
            </a:endParaRPr>
          </a:p>
          <a:p>
            <a:r>
              <a:rPr lang="en-US" altLang="en-US" dirty="0" smtClean="0">
                <a:ea typeface="ヒラギノ角ゴ Pro W3" pitchFamily="-112" charset="-128"/>
              </a:rPr>
              <a:t>The perfect firewall policy is one that the end user never sees and one that never allows even a single unauthorized packet to enter the network. As with any other perfect item, it will be rare to find the perfect security policy for a firewall.</a:t>
            </a:r>
          </a:p>
          <a:p>
            <a:endParaRPr lang="en-US" altLang="en-US" dirty="0" smtClean="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To develop a complete and comprehensive security policy, it is first necessary to have a complete and comprehensive understanding of your network resources and their uses. Once you know what your network will be used for, you will have an idea of what to permit. Also, once you understand what you need to protect, you will have an idea of what to block. Firewalls are designed to block attacks before they get to a target machine. Common targets are web servers, e-mail servers, DNS servers, FTP services, and databases. Each of these has separate functionality, and each of these has separate vulnerabilities. Once you have decided who should receive what type of traffic and what types should be blocked, you can administer this through the firewall.</a:t>
            </a:r>
            <a:endParaRPr lang="en-US" altLang="en-US" dirty="0" smtClean="0">
              <a:ea typeface="ヒラギノ角ゴ Pro W3" pitchFamily="-112" charset="-128"/>
            </a:endParaRP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8BF73A91-31D1-4EEF-83C3-E0AE5FBA6B58}" type="slidenum">
              <a:rPr lang="en-US" altLang="en-US" smtClean="0"/>
              <a:pPr eaLnBrk="1" hangingPunct="1"/>
              <a:t>32</a:t>
            </a:fld>
            <a:endParaRPr lang="en-US" altLang="en-US" dirty="0" smtClean="0"/>
          </a:p>
        </p:txBody>
      </p:sp>
    </p:spTree>
    <p:extLst>
      <p:ext uri="{BB962C8B-B14F-4D97-AF65-F5344CB8AC3E}">
        <p14:creationId xmlns:p14="http://schemas.microsoft.com/office/powerpoint/2010/main" val="108111956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a minimum, the corporate connection to the Internet should pass through a firewall, as shown in this figure. This firewall should block all network traffic except that specifically authorized by the security policy. This is actually easy to do: blocking communications on a port is simply a matter of telling the firewall to close the port. The issue comes in deciding what services are needed and by whom, and thus which ports should be open and which should be closed. This is what makes a security policy useful but, in some cases, difficult to maintain.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33</a:t>
            </a:fld>
            <a:endParaRPr lang="en-US" altLang="en-US" dirty="0"/>
          </a:p>
        </p:txBody>
      </p:sp>
    </p:spTree>
    <p:extLst>
      <p:ext uri="{BB962C8B-B14F-4D97-AF65-F5344CB8AC3E}">
        <p14:creationId xmlns:p14="http://schemas.microsoft.com/office/powerpoint/2010/main" val="118974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Router</a:t>
            </a:r>
            <a:r>
              <a:rPr lang="en-US" dirty="0" smtClean="0"/>
              <a:t> – A network device that operates at the network layer of the OSI model.</a:t>
            </a:r>
          </a:p>
          <a:p>
            <a:r>
              <a:rPr lang="en-US" u="sng" dirty="0" smtClean="0"/>
              <a:t>Sandboxing</a:t>
            </a:r>
            <a:r>
              <a:rPr lang="en-US" dirty="0" smtClean="0"/>
              <a:t> – The concept of isolating a system and specific processes form the OS in order to provide specific levels of security.</a:t>
            </a:r>
          </a:p>
          <a:p>
            <a:r>
              <a:rPr lang="en-US" u="sng" dirty="0" smtClean="0"/>
              <a:t>Servers</a:t>
            </a:r>
            <a:r>
              <a:rPr lang="en-US" dirty="0" smtClean="0"/>
              <a:t> – The computers in a network that host applications and data for everyone to share.</a:t>
            </a:r>
          </a:p>
          <a:p>
            <a:r>
              <a:rPr lang="en-US" u="sng" dirty="0" smtClean="0"/>
              <a:t>Shielded twisted-pair (STP)</a:t>
            </a:r>
            <a:r>
              <a:rPr lang="en-US" u="none" dirty="0" smtClean="0"/>
              <a:t> </a:t>
            </a:r>
            <a:r>
              <a:rPr lang="en-US" dirty="0" smtClean="0"/>
              <a:t>– A physical network connection consisting of two wires twisted and covered with a shield to prevent interference.</a:t>
            </a:r>
          </a:p>
          <a:p>
            <a:r>
              <a:rPr lang="en-US" u="sng" dirty="0" smtClean="0"/>
              <a:t>Software as a Service (SaaS)</a:t>
            </a:r>
            <a:r>
              <a:rPr lang="en-US" dirty="0" smtClean="0"/>
              <a:t> – The provisioning of software as a service, commonly known as on-demand software.</a:t>
            </a:r>
          </a:p>
          <a:p>
            <a:r>
              <a:rPr lang="en-US" u="sng" dirty="0" smtClean="0"/>
              <a:t>Solid-state drive (SSD)</a:t>
            </a:r>
            <a:r>
              <a:rPr lang="en-US" dirty="0" smtClean="0"/>
              <a:t> – A mass storage device, such as a hard drive, that is composed of electronic memory as opposed to a physical device of spinning platters.</a:t>
            </a:r>
          </a:p>
          <a:p>
            <a:r>
              <a:rPr lang="en-US" u="sng" dirty="0" smtClean="0"/>
              <a:t>Switch</a:t>
            </a:r>
            <a:r>
              <a:rPr lang="en-US" dirty="0" smtClean="0"/>
              <a:t> – A network device that operates</a:t>
            </a:r>
            <a:r>
              <a:rPr lang="en-US" baseline="0" dirty="0" smtClean="0"/>
              <a:t> at the data layer of the OSI model.</a:t>
            </a:r>
            <a:endParaRPr lang="en-US" dirty="0" smtClean="0"/>
          </a:p>
          <a:p>
            <a:r>
              <a:rPr lang="en-US" u="sng" dirty="0" smtClean="0"/>
              <a:t>Unified threat management (UTM)</a:t>
            </a:r>
            <a:r>
              <a:rPr lang="en-US" dirty="0" smtClean="0"/>
              <a:t> – The aggregation of multiple network security products into a single appliance for efficiency purposes.</a:t>
            </a:r>
          </a:p>
          <a:p>
            <a:r>
              <a:rPr lang="en-US" u="sng" dirty="0" smtClean="0"/>
              <a:t>Unshielded twisted-pair (UTP)</a:t>
            </a:r>
            <a:r>
              <a:rPr lang="en-US" dirty="0" smtClean="0"/>
              <a:t> – A form of network cabling in which pairs of wires are twisted to reduce crosstalk. Commonly used in LANs.</a:t>
            </a:r>
          </a:p>
          <a:p>
            <a:r>
              <a:rPr lang="en-US" u="sng" dirty="0" smtClean="0"/>
              <a:t>Virtualization</a:t>
            </a:r>
            <a:r>
              <a:rPr lang="en-US" dirty="0" smtClean="0"/>
              <a:t> – An abstraction of the OS layer, creating the ability to host multiple OSs on a single piece of hardware.</a:t>
            </a:r>
          </a:p>
          <a:p>
            <a:r>
              <a:rPr lang="en-US" u="sng" dirty="0" smtClean="0"/>
              <a:t>Web security gateway</a:t>
            </a:r>
            <a:r>
              <a:rPr lang="en-US" dirty="0" smtClean="0"/>
              <a:t> – A device that combines</a:t>
            </a:r>
            <a:r>
              <a:rPr lang="en-US" baseline="0" dirty="0" smtClean="0"/>
              <a:t> </a:t>
            </a:r>
            <a:r>
              <a:rPr lang="en-US" dirty="0" smtClean="0"/>
              <a:t>proxy functions with content-filtering functions with the intention of addressing the security threats and pitfalls unique to web-based traffic.</a:t>
            </a:r>
          </a:p>
          <a:p>
            <a:r>
              <a:rPr lang="en-US" u="sng" dirty="0" smtClean="0"/>
              <a:t>Wireless access point</a:t>
            </a:r>
            <a:r>
              <a:rPr lang="en-US" dirty="0" smtClean="0"/>
              <a:t> – A</a:t>
            </a:r>
            <a:r>
              <a:rPr lang="en-US" baseline="0" dirty="0" smtClean="0"/>
              <a:t> network access device that facilitates the connection of wireless devices to a network.</a:t>
            </a:r>
            <a:endParaRPr lang="en-US" dirty="0" smtClean="0"/>
          </a:p>
          <a:p>
            <a:r>
              <a:rPr lang="en-US" u="sng" dirty="0" smtClean="0"/>
              <a:t>Workstation</a:t>
            </a:r>
            <a:r>
              <a:rPr lang="en-US" dirty="0" smtClean="0"/>
              <a:t> – The machine that sits on the desktop and is used every day for sending and reading e-mail, creating spreadsheets, writing reports in a word</a:t>
            </a:r>
            <a:r>
              <a:rPr lang="en-US" baseline="0" dirty="0" smtClean="0"/>
              <a:t> </a:t>
            </a:r>
            <a:r>
              <a:rPr lang="en-US" dirty="0" smtClean="0"/>
              <a:t>processing program, and playing games.</a:t>
            </a:r>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a:t>
            </a:fld>
            <a:endParaRPr lang="en-US" altLang="en-US" dirty="0"/>
          </a:p>
        </p:txBody>
      </p:sp>
    </p:spTree>
    <p:extLst>
      <p:ext uri="{BB962C8B-B14F-4D97-AF65-F5344CB8AC3E}">
        <p14:creationId xmlns:p14="http://schemas.microsoft.com/office/powerpoint/2010/main" val="231851468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Firewalls enforce the established security policies. They can do this through a variety of mechanisms, including</a:t>
            </a:r>
          </a:p>
          <a:p>
            <a:pPr marL="171450" indent="-171450">
              <a:buFont typeface="Arial" panose="020B0604020202020204" pitchFamily="34" charset="0"/>
              <a:buChar char="•"/>
            </a:pPr>
            <a:r>
              <a:rPr lang="en-US" b="1" dirty="0" smtClean="0"/>
              <a:t>Network Address Translation (NAT)</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baseline="0" dirty="0" smtClean="0"/>
              <a:t>N</a:t>
            </a:r>
            <a:r>
              <a:rPr lang="en-US" dirty="0" smtClean="0"/>
              <a:t>AT translates private (nonroutable) IP addresses into public (routable) IP addresses.</a:t>
            </a:r>
          </a:p>
          <a:p>
            <a:pPr marL="171450" indent="-171450">
              <a:buFont typeface="Arial" panose="020B0604020202020204" pitchFamily="34" charset="0"/>
              <a:buChar char="•"/>
            </a:pPr>
            <a:r>
              <a:rPr lang="en-US" b="1" dirty="0" smtClean="0"/>
              <a:t>Basic packet filtering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Basic packet filtering looks at each packet entering or leaving the network and then either accepts the packet or rejects the packet based on user-defined rules. Each packet is examined separately.</a:t>
            </a:r>
          </a:p>
          <a:p>
            <a:pPr marL="171450" indent="-171450">
              <a:buFont typeface="Arial" panose="020B0604020202020204" pitchFamily="34" charset="0"/>
              <a:buChar char="•"/>
            </a:pPr>
            <a:r>
              <a:rPr lang="en-US" b="1" dirty="0" smtClean="0"/>
              <a:t>Stateful packet filtering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Stateful packet filtering also looks at each packet, but it can examine the packet in its relation to other packets. Stateful firewalls keep track of network connections and can apply slightly different rule sets based on whether the packet is part of an established session or not.</a:t>
            </a:r>
          </a:p>
          <a:p>
            <a:pPr marL="171450" indent="-171450">
              <a:buFont typeface="Arial" panose="020B0604020202020204" pitchFamily="34" charset="0"/>
              <a:buChar char="•"/>
            </a:pPr>
            <a:r>
              <a:rPr lang="en-US" b="1" dirty="0" smtClean="0"/>
              <a:t>Access control lists (ACLs)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ACLs are simple rule sets that are applied to port numbers and IP addresses. They can be configured for inbound and outbound traffic and are most commonly used on routers and switches.</a:t>
            </a:r>
          </a:p>
          <a:p>
            <a:pPr marL="171450" indent="-171450">
              <a:buFont typeface="Arial" panose="020B0604020202020204" pitchFamily="34" charset="0"/>
              <a:buChar char="•"/>
            </a:pPr>
            <a:r>
              <a:rPr lang="en-US" b="1" dirty="0" smtClean="0"/>
              <a:t>Application layer proxies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An application layer proxy can examine the content of the traffic as well as the ports and IP addresses. For example, an application layer has the ability to look inside a user’s web traffic, detect a malicious web site attempting to download malware to the user’s system, and block the malware.</a:t>
            </a:r>
          </a:p>
          <a:p>
            <a:pPr marL="171450" indent="-171450">
              <a:buFont typeface="Arial" panose="020B0604020202020204" pitchFamily="34" charset="0"/>
              <a:buChar char="•"/>
            </a:pPr>
            <a:endParaRPr lang="en-US" dirty="0" smtClean="0"/>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dirty="0" smtClean="0"/>
              <a:t>As they are in routers, switches, servers, and other network devices, ACLs are a cornerstone of security in firewalls. Just as you must protect the device from physical access, ACLs do the same task for electronic access. Firewalls can extend the concept of ACLs by enforcing them at a packet level when packet-level stateful filtering is performed. This can add an extra layer of protection, making it more difficult for an outside hacker to breach a firewall.</a:t>
            </a:r>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Firewalls can also act as network traffic regulators in that they can be configured to mitigate specific types of network-based attacks. In denial-of-service and distributed denial-of-service attacks, an attacker can attempt to flood a network with traffic. Firewalls can be tuned to detect these types of attacks and act as flood guards, mitigating the effect on the network.</a:t>
            </a: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34</a:t>
            </a:fld>
            <a:endParaRPr lang="en-US" altLang="en-US" dirty="0"/>
          </a:p>
        </p:txBody>
      </p:sp>
    </p:spTree>
    <p:extLst>
      <p:ext uri="{BB962C8B-B14F-4D97-AF65-F5344CB8AC3E}">
        <p14:creationId xmlns:p14="http://schemas.microsoft.com/office/powerpoint/2010/main" val="12928180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high-security firewalls also employ application layer proxies. As the name implies, packets are not allowed to traverse the firewall, but data instead flows up to an application that in turn decides what to do with it. For example, an SMTP proxy may accept inbound mail from the Internet and forward it to the internal corporate mail server, as depicted in this</a:t>
            </a:r>
            <a:r>
              <a:rPr lang="en-US" baseline="0" dirty="0" smtClean="0"/>
              <a:t> f</a:t>
            </a:r>
            <a:r>
              <a:rPr lang="en-US" dirty="0" smtClean="0"/>
              <a:t>igure.</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While proxies provide a high level of security by making it very difficult for an attacker to manipulate the actual packets arriving at the destination, and while they provide the opportunity for an application to interpret the data prior to forwarding it to the destination, they generally are not capable of the same throughput as stateful packet-inspection firewalls. The trade-off between performance and speed is a common one and must be evaluated with respect to security needs and performance requirements.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35</a:t>
            </a:fld>
            <a:endParaRPr lang="en-US" altLang="en-US" dirty="0"/>
          </a:p>
        </p:txBody>
      </p:sp>
    </p:spTree>
    <p:extLst>
      <p:ext uri="{BB962C8B-B14F-4D97-AF65-F5344CB8AC3E}">
        <p14:creationId xmlns:p14="http://schemas.microsoft.com/office/powerpoint/2010/main" val="6246506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Firewalls operate by inspecting packets and by using rules associated with IP addresses and ports. Next-generation firewalls have significantly more</a:t>
            </a:r>
          </a:p>
          <a:p>
            <a:r>
              <a:rPr lang="en-US" dirty="0" smtClean="0"/>
              <a:t>capability and are characterized by these features: </a:t>
            </a:r>
          </a:p>
          <a:p>
            <a:pPr marL="171450" indent="-171450">
              <a:buFont typeface="Arial" panose="020B0604020202020204" pitchFamily="34" charset="0"/>
              <a:buChar char="•"/>
            </a:pPr>
            <a:r>
              <a:rPr lang="en-US" dirty="0" smtClean="0"/>
              <a:t>Deep packet inspection</a:t>
            </a:r>
          </a:p>
          <a:p>
            <a:pPr marL="171450" indent="-171450">
              <a:buFont typeface="Arial" panose="020B0604020202020204" pitchFamily="34" charset="0"/>
              <a:buChar char="•"/>
            </a:pPr>
            <a:r>
              <a:rPr lang="en-US" dirty="0" smtClean="0"/>
              <a:t>Move beyond port/protocol inspection and blocking</a:t>
            </a:r>
          </a:p>
          <a:p>
            <a:pPr marL="171450" indent="-171450">
              <a:buFont typeface="Arial" panose="020B0604020202020204" pitchFamily="34" charset="0"/>
              <a:buChar char="•"/>
            </a:pPr>
            <a:r>
              <a:rPr lang="en-US" dirty="0" smtClean="0"/>
              <a:t>Add application-level inspection</a:t>
            </a:r>
          </a:p>
          <a:p>
            <a:pPr marL="171450" indent="-171450">
              <a:buFont typeface="Arial" panose="020B0604020202020204" pitchFamily="34" charset="0"/>
              <a:buChar char="•"/>
            </a:pPr>
            <a:r>
              <a:rPr lang="en-US" dirty="0" smtClean="0"/>
              <a:t>Add intrusion prevention</a:t>
            </a:r>
          </a:p>
          <a:p>
            <a:pPr marL="171450" indent="-171450">
              <a:buFont typeface="Arial" panose="020B0604020202020204" pitchFamily="34" charset="0"/>
              <a:buChar char="•"/>
            </a:pPr>
            <a:r>
              <a:rPr lang="en-US" dirty="0" smtClean="0"/>
              <a:t>Bring intelligence from outside the firewall</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Next-generation firewalls are more than just a firewall and IDS coupled together; they offer a deeper look at what the network traffic represents. In a legacy firewall, with port 80 open, all web traffic is allowed to pass. Using a next-generation firewall, traffic over port 80 can be separated by web site, or even activity on a web site (for example, allow Facebook, but not games on Facebook). Because of the deeper packet inspection and the ability to create rules based on content, traffic can be managed based on content, not merely site or URL.</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36</a:t>
            </a:fld>
            <a:endParaRPr lang="en-US" altLang="en-US" dirty="0"/>
          </a:p>
        </p:txBody>
      </p:sp>
    </p:spTree>
    <p:extLst>
      <p:ext uri="{BB962C8B-B14F-4D97-AF65-F5344CB8AC3E}">
        <p14:creationId xmlns:p14="http://schemas.microsoft.com/office/powerpoint/2010/main" val="1247790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Increasingly, the term “firewall” is getting attached to any device or software package that is used to control the flow of packets or data into or out of an organization.</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a:p>
            <a:r>
              <a:rPr lang="en-US" dirty="0" smtClean="0"/>
              <a:t>Web application firewalls operate on traffic at a much higher level than network firewalls, as web application firewalls must be able to decode the web traffic to determine whether or not it is malicious.</a:t>
            </a:r>
          </a:p>
          <a:p>
            <a:endParaRPr lang="en-US" dirty="0" smtClean="0"/>
          </a:p>
          <a:p>
            <a:r>
              <a:rPr lang="en-US" dirty="0" smtClean="0"/>
              <a:t>Network firewalls operate on much simpler aspects of network traffic such as source/destination port and source/destination address.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37</a:t>
            </a:fld>
            <a:endParaRPr lang="en-US" altLang="en-US" dirty="0"/>
          </a:p>
        </p:txBody>
      </p:sp>
    </p:spTree>
    <p:extLst>
      <p:ext uri="{BB962C8B-B14F-4D97-AF65-F5344CB8AC3E}">
        <p14:creationId xmlns:p14="http://schemas.microsoft.com/office/powerpoint/2010/main" val="303898421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Placing a wireless device behind a firewall does not do any good, because the firewall stops only physically connected traffic from reaching the device. Outside traffic can come literally from the parking lot directly to the wireless device and into the network.</a:t>
            </a:r>
          </a:p>
          <a:p>
            <a:endParaRPr lang="en-US" altLang="en-US" dirty="0" smtClean="0">
              <a:ea typeface="ヒラギノ角ゴ Pro W3" pitchFamily="-112" charset="-128"/>
            </a:endParaRPr>
          </a:p>
          <a:p>
            <a:r>
              <a:rPr lang="en-US" altLang="en-US" dirty="0" smtClean="0">
                <a:ea typeface="ヒラギノ角ゴ Pro W3" pitchFamily="-112" charset="-128"/>
              </a:rPr>
              <a:t>Several mechanisms can be used to add wireless functionality to a machine. For PCs, this can be done via an expansion card. For notebooks, a PCMCIA adapter for wireless networks is available from several vendors. For both PCs and notebooks, vendors have introduced USB-based wireless connectors. The following illustration shows one vendor’s card—note the extended length used as an antenna. Not all cards have the same configuration, although they all perform the same function: to enable a wireless network connection. The numerous wireless protocols (802.11a, b, g, i, and n) are covered in Chapter 12. Wireless access points and cards must be matched by protocol for proper operation.</a:t>
            </a: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4F0B9F62-8759-4B5E-9A01-98F586A15865}" type="slidenum">
              <a:rPr lang="en-US" altLang="en-US" smtClean="0"/>
              <a:pPr eaLnBrk="1" hangingPunct="1"/>
              <a:t>39</a:t>
            </a:fld>
            <a:endParaRPr lang="en-US" altLang="en-US" dirty="0" smtClean="0"/>
          </a:p>
        </p:txBody>
      </p:sp>
    </p:spTree>
    <p:extLst>
      <p:ext uri="{BB962C8B-B14F-4D97-AF65-F5344CB8AC3E}">
        <p14:creationId xmlns:p14="http://schemas.microsoft.com/office/powerpoint/2010/main" val="34178805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40</a:t>
            </a:fld>
            <a:endParaRPr lang="en-US" altLang="en-US" dirty="0"/>
          </a:p>
        </p:txBody>
      </p:sp>
    </p:spTree>
    <p:extLst>
      <p:ext uri="{BB962C8B-B14F-4D97-AF65-F5344CB8AC3E}">
        <p14:creationId xmlns:p14="http://schemas.microsoft.com/office/powerpoint/2010/main" val="42266770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Although DSL modems are not actually modems in the true sense of the word, the term has stuck through marketing efforts directed to consumers. DSL and cable modems offer broadband high-speed connections and the opportunity for continuous connections to the Internet. Along with these new desirable characteristics come some undesirable ones, however. Although they both provide the same type of service, cable and DSL modems have some differences. A DSL modem provides a direct connection between a subscriber’s computer and an Internet connection at the local telephone company’s switching station. This private connection offers a degree of security, as it does not involve others sharing the circuit.</a:t>
            </a:r>
          </a:p>
          <a:p>
            <a:endParaRPr lang="en-US" altLang="en-US" dirty="0" smtClean="0">
              <a:ea typeface="ヒラギノ角ゴ Pro W3" pitchFamily="-112" charset="-128"/>
            </a:endParaRPr>
          </a:p>
          <a:p>
            <a:r>
              <a:rPr lang="en-US" altLang="en-US" dirty="0" smtClean="0">
                <a:ea typeface="ヒラギノ角ゴ Pro W3" pitchFamily="-112" charset="-128"/>
              </a:rPr>
              <a:t>Cable modems are set up in shared arrangements that theoretically could allow a neighbor to sniff a user’s cable modem traffic. Cable modems were designed to share a party line in the terminal signal area, and the cable modem standard, Data Over Cable Service Interface Specification (DOCSIS), was designed to accommodate this concept. DOCSIS includes built-in support for security protocols, including authentication and packet filtering. Although this does not guarantee privacy, it prevents ordinary subscribers from seeing others’ traffic without using specialized hardware.</a:t>
            </a:r>
          </a:p>
          <a:p>
            <a:endParaRPr lang="en-US" altLang="en-US" dirty="0" smtClean="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Both cable and DSL services are designed for a continuous connection, which brings up the question of IP address life for a client. Although some services originally used a static IP arrangement, virtually all have now adopted the Dynamic Host Configuration Protocol (DHCP) to manage their address space. A static IP address has an advantage of remaining the same and enabling convenient DNS connections for outside users. As cable and DSL services are primarily designed for client services as opposed to host services, this is not a relevant issue. A security issue of a static IP address is that it is a stationary target for hackers. The move to DHCP has not significantly lessened this threat, however, because the typical IP lease on a cable modem DHCP server is for days. This is still relatively stationary, and some form of firewall protection needs to be employed by the user.</a:t>
            </a:r>
            <a:endParaRPr lang="en-US" altLang="en-US" dirty="0" smtClean="0">
              <a:ea typeface="ヒラギノ角ゴ Pro W3" pitchFamily="-112" charset="-128"/>
            </a:endParaRP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B6CFF18B-74C9-4778-B28B-FA891B97167C}" type="slidenum">
              <a:rPr lang="en-US" altLang="en-US" smtClean="0"/>
              <a:pPr eaLnBrk="1" hangingPunct="1"/>
              <a:t>41</a:t>
            </a:fld>
            <a:endParaRPr lang="en-US" altLang="en-US" dirty="0" smtClean="0"/>
          </a:p>
        </p:txBody>
      </p:sp>
    </p:spTree>
    <p:extLst>
      <p:ext uri="{BB962C8B-B14F-4D97-AF65-F5344CB8AC3E}">
        <p14:creationId xmlns:p14="http://schemas.microsoft.com/office/powerpoint/2010/main" val="220614565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is a modern cable modem. It has an imbedded wireless access point, a VoIP connection, a local router, and DHCP server. The size of the device is fairly large, but it has a built-in lead-acid battery to provide VoIP service when power is out.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42</a:t>
            </a:fld>
            <a:endParaRPr lang="en-US" altLang="en-US" dirty="0"/>
          </a:p>
        </p:txBody>
      </p:sp>
    </p:spTree>
    <p:extLst>
      <p:ext uri="{BB962C8B-B14F-4D97-AF65-F5344CB8AC3E}">
        <p14:creationId xmlns:p14="http://schemas.microsoft.com/office/powerpoint/2010/main" val="7726768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Slide Image Placeholder 1"/>
          <p:cNvSpPr>
            <a:spLocks noGrp="1" noRot="1" noChangeAspect="1" noTextEdit="1"/>
          </p:cNvSpPr>
          <p:nvPr>
            <p:ph type="sldImg"/>
          </p:nvPr>
        </p:nvSpPr>
        <p:spPr>
          <a:ln/>
        </p:spPr>
      </p:sp>
      <p:sp>
        <p:nvSpPr>
          <p:cNvPr id="706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706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B6CFF18B-74C9-4778-B28B-FA891B97167C}" type="slidenum">
              <a:rPr lang="en-US" altLang="en-US" smtClean="0"/>
              <a:pPr eaLnBrk="1" hangingPunct="1"/>
              <a:t>43</a:t>
            </a:fld>
            <a:endParaRPr lang="en-US" altLang="en-US" dirty="0" smtClean="0"/>
          </a:p>
        </p:txBody>
      </p:sp>
    </p:spTree>
    <p:extLst>
      <p:ext uri="{BB962C8B-B14F-4D97-AF65-F5344CB8AC3E}">
        <p14:creationId xmlns:p14="http://schemas.microsoft.com/office/powerpoint/2010/main" val="12607826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ED8CC9EB-B066-43FA-9C5A-E039A8A000E0}" type="slidenum">
              <a:rPr lang="en-US" altLang="en-US" smtClean="0"/>
              <a:pPr eaLnBrk="1" hangingPunct="1"/>
              <a:t>44</a:t>
            </a:fld>
            <a:endParaRPr lang="en-US" altLang="en-US" dirty="0" smtClean="0"/>
          </a:p>
        </p:txBody>
      </p:sp>
    </p:spTree>
    <p:extLst>
      <p:ext uri="{BB962C8B-B14F-4D97-AF65-F5344CB8AC3E}">
        <p14:creationId xmlns:p14="http://schemas.microsoft.com/office/powerpoint/2010/main" val="18994834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p:cNvSpPr>
            <a:spLocks noGrp="1" noRot="1" noChangeAspect="1" noTextEdit="1"/>
          </p:cNvSpPr>
          <p:nvPr>
            <p:ph type="sldImg"/>
          </p:nvPr>
        </p:nvSpPr>
        <p:spPr>
          <a:ln/>
        </p:spPr>
      </p:sp>
      <p:sp>
        <p:nvSpPr>
          <p:cNvPr id="563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A complete network computer solution in today’s business environment consists of more than just client computers and servers.</a:t>
            </a:r>
          </a:p>
          <a:p>
            <a:endParaRPr lang="en-US" altLang="en-US" dirty="0" smtClean="0">
              <a:ea typeface="ヒラギノ角ゴ Pro W3" pitchFamily="-112" charset="-128"/>
            </a:endParaRPr>
          </a:p>
          <a:p>
            <a:r>
              <a:rPr lang="en-US" altLang="en-US" dirty="0" smtClean="0">
                <a:ea typeface="ヒラギノ角ゴ Pro W3" pitchFamily="-112" charset="-128"/>
              </a:rPr>
              <a:t>Devices are needed to expand a network beyond simple client computers and servers to include yet other devices, such as wireless and handheld systems.</a:t>
            </a:r>
          </a:p>
          <a:p>
            <a:endParaRPr lang="en-US" altLang="en-US" dirty="0" smtClean="0">
              <a:ea typeface="ヒラギノ角ゴ Pro W3" pitchFamily="-112" charset="-128"/>
            </a:endParaRPr>
          </a:p>
          <a:p>
            <a:r>
              <a:rPr lang="en-US" altLang="en-US" dirty="0" smtClean="0">
                <a:ea typeface="ヒラギノ角ゴ Pro W3" pitchFamily="-112" charset="-128"/>
              </a:rPr>
              <a:t>Devices come in many forms and with many functions, from hubs and switches, to routers, wireless access points, and special-purpose devices such as virtual private network (VPN) devices.</a:t>
            </a:r>
          </a:p>
        </p:txBody>
      </p:sp>
      <p:sp>
        <p:nvSpPr>
          <p:cNvPr id="563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00530095-8846-4554-8D7B-E129AE3F1B1B}" type="slidenum">
              <a:rPr lang="en-US" altLang="en-US" smtClean="0"/>
              <a:pPr eaLnBrk="1" hangingPunct="1"/>
              <a:t>7</a:t>
            </a:fld>
            <a:endParaRPr lang="en-US" altLang="en-US" dirty="0" smtClean="0"/>
          </a:p>
        </p:txBody>
      </p:sp>
    </p:spTree>
    <p:extLst>
      <p:ext uri="{BB962C8B-B14F-4D97-AF65-F5344CB8AC3E}">
        <p14:creationId xmlns:p14="http://schemas.microsoft.com/office/powerpoint/2010/main" val="28026047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737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ea typeface="ヒラギノ角ゴ Pro W3" pitchFamily="-112" charset="-128"/>
              </a:rPr>
              <a:t>Exam Tip: </a:t>
            </a:r>
            <a:r>
              <a:rPr lang="en-US" altLang="en-US" dirty="0" smtClean="0">
                <a:ea typeface="ヒラギノ角ゴ Pro W3" pitchFamily="-112" charset="-128"/>
              </a:rPr>
              <a:t>A VPN concentrator is a hardware device designed to act as a VPN endpoint, managing VPN connections to an enterprise.</a:t>
            </a:r>
          </a:p>
          <a:p>
            <a:endParaRPr lang="en-US" altLang="en-US" dirty="0" smtClean="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use of encryption technologies allows either the data in a packet to be encrypted or the entire packet to be encrypted. If the data is encrypted, the packet header can still be sniffed and observed between source and destination, but the encryption protects the contents of the packet from inspection. If the entire packet is encrypted, it is then placed into another packet and sent via tunnel across the public network. Tunneling can protect even the identity of the communicating parties.</a:t>
            </a:r>
            <a:endParaRPr lang="en-US" altLang="en-US" dirty="0" smtClean="0">
              <a:ea typeface="ヒラギノ角ゴ Pro W3" pitchFamily="-112" charset="-128"/>
            </a:endParaRP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B912F6B7-0CEB-4CAF-A0E7-B8A9989A56D0}" type="slidenum">
              <a:rPr lang="en-US" altLang="en-US" smtClean="0"/>
              <a:pPr eaLnBrk="1" hangingPunct="1"/>
              <a:t>45</a:t>
            </a:fld>
            <a:endParaRPr lang="en-US" altLang="en-US" dirty="0" smtClean="0"/>
          </a:p>
        </p:txBody>
      </p:sp>
    </p:spTree>
    <p:extLst>
      <p:ext uri="{BB962C8B-B14F-4D97-AF65-F5344CB8AC3E}">
        <p14:creationId xmlns:p14="http://schemas.microsoft.com/office/powerpoint/2010/main" val="182095809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C2317361-C7B7-4758-B0BB-8EA91440EA07}" type="slidenum">
              <a:rPr lang="en-US" altLang="en-US" smtClean="0"/>
              <a:pPr eaLnBrk="1" hangingPunct="1"/>
              <a:t>47</a:t>
            </a:fld>
            <a:endParaRPr lang="en-US" altLang="en-US" dirty="0" smtClean="0"/>
          </a:p>
        </p:txBody>
      </p:sp>
    </p:spTree>
    <p:extLst>
      <p:ext uri="{BB962C8B-B14F-4D97-AF65-F5344CB8AC3E}">
        <p14:creationId xmlns:p14="http://schemas.microsoft.com/office/powerpoint/2010/main" val="38624545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p:cNvSpPr>
            <a:spLocks noGrp="1" noRot="1" noChangeAspect="1" noTextEdit="1"/>
          </p:cNvSpPr>
          <p:nvPr>
            <p:ph type="sldImg"/>
          </p:nvPr>
        </p:nvSpPr>
        <p:spPr>
          <a:ln/>
        </p:spPr>
      </p:sp>
      <p:sp>
        <p:nvSpPr>
          <p:cNvPr id="757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757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121E9709-078D-4E01-867E-FE0301AB067A}" type="slidenum">
              <a:rPr lang="en-US" altLang="en-US" smtClean="0"/>
              <a:pPr eaLnBrk="1" hangingPunct="1"/>
              <a:t>48</a:t>
            </a:fld>
            <a:endParaRPr lang="en-US" altLang="en-US" dirty="0" smtClean="0"/>
          </a:p>
        </p:txBody>
      </p:sp>
    </p:spTree>
    <p:extLst>
      <p:ext uri="{BB962C8B-B14F-4D97-AF65-F5344CB8AC3E}">
        <p14:creationId xmlns:p14="http://schemas.microsoft.com/office/powerpoint/2010/main" val="192727405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7680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A computer network itself can be considered a large computer system, with performance and operating issues. Just as a computer needs management, monitoring, and fault resolution, so do networks. SNMP was developed to perform this function across networks. The idea is to enable a central monitoring and control center to maintain, configure, and repair network devices, such as switches and routers, as well as other network services, such as firewalls, IDSs, and remote access servers. SNMP has some security limitations, and many vendors have developed software solutions that sit on top of SNMP to provide better security and better management tool suites.</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concept of a </a:t>
            </a:r>
            <a:r>
              <a:rPr lang="en-US" sz="1200" b="1" i="0" kern="1200" dirty="0" smtClean="0">
                <a:solidFill>
                  <a:schemeClr val="tx1"/>
                </a:solidFill>
                <a:effectLst/>
                <a:latin typeface="Arial" charset="0"/>
                <a:ea typeface="ヒラギノ角ゴ Pro W3" pitchFamily="-111" charset="-128"/>
                <a:cs typeface="ヒラギノ角ゴ Pro W3" pitchFamily="-111" charset="-128"/>
              </a:rPr>
              <a:t>network operations center (NOC) </a:t>
            </a:r>
            <a:r>
              <a:rPr lang="en-US" sz="1200" i="0" kern="1200" dirty="0" smtClean="0">
                <a:solidFill>
                  <a:schemeClr val="tx1"/>
                </a:solidFill>
                <a:effectLst/>
                <a:latin typeface="Arial" charset="0"/>
                <a:ea typeface="ヒラギノ角ゴ Pro W3" pitchFamily="-111" charset="-128"/>
                <a:cs typeface="ヒラギノ角ゴ Pro W3" pitchFamily="-111" charset="-128"/>
              </a:rPr>
              <a:t>comes from the old phone company network days, when central monitoring centers monitored the health of the telephone network and provided interfaces for maintenance and management. This same concept works well with computer networks, and</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companies with midsize and larger networks employ the same philosophy. The NOC allows operators to observe and interact with the network, using the self-reporting and, in some cases, self-healing nature of network devices to ensure efficient network operation. Although generally a boring operation under normal conditions, when things start to go wrong, as in the case of a virus or worm attack, the NOC can become a busy and stressful place as operators attempt to return the system to full efficiency while not interrupting existing traffic.</a:t>
            </a:r>
          </a:p>
          <a:p>
            <a:endParaRPr lang="en-US" altLang="en-US" sz="1200" i="0" kern="1200" dirty="0" smtClean="0">
              <a:solidFill>
                <a:schemeClr val="tx1"/>
              </a:solidFill>
              <a:effectLst/>
              <a:latin typeface="Arial" charset="0"/>
              <a:ea typeface="ヒラギノ角ゴ Pro W3" pitchFamily="-111" charset="-128"/>
            </a:endParaRPr>
          </a:p>
          <a:p>
            <a:r>
              <a:rPr lang="en-US" altLang="en-US" dirty="0" smtClean="0">
                <a:ea typeface="ヒラギノ角ゴ Pro W3" pitchFamily="-112" charset="-128"/>
              </a:rPr>
              <a:t>SNMP is the main standard embraced by vendors to permit interoperability. Although SNMP has received a lot of security-related attention of late due to various security holes in its implementation, it is still an important part of a security solution associated with network infrastructure. Many useful tools have security issues; the key is to understand the limitations and to use the tools within correct boundaries to limit the risk associated with the vulnerabilities. Blind use of any technology will result in increased risk, and SNMP is no exception. Proper planning, setup, and deployment can limit exposure to vulnerabilities</a:t>
            </a:r>
            <a:r>
              <a:rPr lang="en-US" altLang="en-US" smtClean="0">
                <a:ea typeface="ヒラギノ角ゴ Pro W3" pitchFamily="-112" charset="-128"/>
              </a:rPr>
              <a:t>. Continuous </a:t>
            </a:r>
            <a:r>
              <a:rPr lang="en-US" altLang="en-US" dirty="0" smtClean="0">
                <a:ea typeface="ヒラギノ角ゴ Pro W3" pitchFamily="-112" charset="-128"/>
              </a:rPr>
              <a:t>auditing and maintenance of systems with the latest patches is a necessary part of operations and is essential to maintaining a secure posture.</a:t>
            </a:r>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6B98E5F6-4531-4CF8-8455-D7390FDD1F51}" type="slidenum">
              <a:rPr lang="en-US" altLang="en-US" smtClean="0"/>
              <a:pPr eaLnBrk="1" hangingPunct="1"/>
              <a:t>49</a:t>
            </a:fld>
            <a:endParaRPr lang="en-US" altLang="en-US" dirty="0" smtClean="0"/>
          </a:p>
        </p:txBody>
      </p:sp>
    </p:spTree>
    <p:extLst>
      <p:ext uri="{BB962C8B-B14F-4D97-AF65-F5344CB8AC3E}">
        <p14:creationId xmlns:p14="http://schemas.microsoft.com/office/powerpoint/2010/main" val="32456518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Proxies serve to manage connections between systems, acting as relays for the traffic. Proxies can function at the circuit level, where they support multiple traffic types, or they can be application-level proxies, which are designed to relay specific application traffic. An HTTP proxy can</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manage an HTTP conversation as it understands the type and function of the content. Application-specific proxies can serve as security devices if they are programmed with specific rules designed to provide protection against undesired content.</a:t>
            </a:r>
            <a:endParaRPr lang="en-US" dirty="0" smtClean="0"/>
          </a:p>
          <a:p>
            <a:endParaRPr lang="en-US" dirty="0" smtClean="0"/>
          </a:p>
          <a:p>
            <a:r>
              <a:rPr lang="en-US" dirty="0" smtClean="0"/>
              <a:t>Several major categories of proxy servers are in use:</a:t>
            </a:r>
          </a:p>
          <a:p>
            <a:pPr marL="171450" indent="-171450">
              <a:buFont typeface="Arial" panose="020B0604020202020204" pitchFamily="34" charset="0"/>
              <a:buChar char="•"/>
            </a:pPr>
            <a:r>
              <a:rPr lang="en-US" b="1" dirty="0" smtClean="0"/>
              <a:t>Anonymizing proxy</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An anonymizing proxy is designed to hide information about the requesting system and make a user’s web browsing experience “anonymous.” This type of proxy service is often used by individuals who are concerned about the amount of personal information being transferred across the Internet and the use of tracking cookies and other mechanisms to track browsing activity.</a:t>
            </a:r>
          </a:p>
          <a:p>
            <a:pPr marL="171450" indent="-171450">
              <a:buFont typeface="Arial" panose="020B0604020202020204" pitchFamily="34" charset="0"/>
              <a:buChar char="•"/>
            </a:pPr>
            <a:r>
              <a:rPr lang="en-US" b="1" dirty="0" smtClean="0"/>
              <a:t>Caching proxy</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This type of proxy keeps local copies of popular client requests and is often used in large organizations to reduce bandwidth usage and increase performance. When a request is made, the proxy server first checks to see whether it has a current copy of the requested content in the cache; if it does, it services the client request immediately without having to contact the destination server. If the content is old or the caching proxy does not have a copy of the requested content, the request is forwarded to the destination server.</a:t>
            </a:r>
          </a:p>
          <a:p>
            <a:pPr marL="171450" indent="-171450">
              <a:buFont typeface="Arial" panose="020B0604020202020204" pitchFamily="34" charset="0"/>
              <a:buChar char="•"/>
            </a:pPr>
            <a:r>
              <a:rPr lang="en-US" b="1" dirty="0" smtClean="0"/>
              <a:t>Content-filtering proxy</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Content-filtering proxies examine each client request and compare it to an established acceptable use policy (AUP). Requests can usually be filtered in a variety of ways, including by the requested URL, destination system, or domain name or by keywords in the content itself. Content-filtering proxies typically support user-level authentication, so access can be controlled and monitored and activity through the proxy can be logged and analyzed. This type of proxy is very popular in schools, corporate environments, and government networks.</a:t>
            </a:r>
          </a:p>
          <a:p>
            <a:pPr marL="171450" indent="-171450">
              <a:buFont typeface="Arial" panose="020B0604020202020204" pitchFamily="34" charset="0"/>
              <a:buChar char="•"/>
            </a:pPr>
            <a:r>
              <a:rPr lang="en-US" b="1" dirty="0" smtClean="0"/>
              <a:t>Open proxy</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An open proxy is essentially a proxy that is available to any Internet user and often has some anonymizing capabilities as well. This type of proxy has been the subject of some controversy, with advocates for Internet privacy and freedom on one side of the argument, and law enforcement, corporations, and government entities on the other side. As open proxies are often used to circumvent corporate proxies, many corporations attempt to block the use of open proxies by their employees.</a:t>
            </a:r>
          </a:p>
          <a:p>
            <a:pPr marL="171450" indent="-171450">
              <a:buFont typeface="Arial" panose="020B0604020202020204" pitchFamily="34" charset="0"/>
              <a:buChar char="•"/>
            </a:pPr>
            <a:r>
              <a:rPr lang="en-US" b="1" dirty="0" smtClean="0"/>
              <a:t>Reverse proxy</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 reverse proxy is typically installed on the server side of a network connection, often in front of a group of web servers. The reverse proxy intercepts all incoming web requests and can perform a number of functions, including traffic filtering and shaping, SSL decryption, serving of common static content such as graphics, and performing load balancing.</a:t>
            </a:r>
          </a:p>
          <a:p>
            <a:pPr marL="171450" indent="-171450">
              <a:buFont typeface="Arial" panose="020B0604020202020204" pitchFamily="34" charset="0"/>
              <a:buChar char="•"/>
            </a:pPr>
            <a:r>
              <a:rPr lang="en-US" b="1" dirty="0" smtClean="0"/>
              <a:t>Web proxy</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 web proxy is solely designed to handle web traffic and is sometimes called a web cache. Most web proxies are essentially specialized caching proxies.</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Deploying a proxy solution within a network environment is usually done either by setting up the proxy and requiring all client systems to configure their browsers to use the proxy or by deploying an intercepting proxy that actively intercepts all requests without requiring client-side configuration.</a:t>
            </a:r>
          </a:p>
          <a:p>
            <a:pPr marL="0" indent="0">
              <a:buFont typeface="Arial" panose="020B0604020202020204" pitchFamily="34" charset="0"/>
              <a:buNone/>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0" indent="0">
              <a:buFont typeface="Arial" panose="020B0604020202020204" pitchFamily="34" charset="0"/>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From a security perspective, proxies are most useful in their ability to control and filter outbound requests. By limiting the types of content and web sites employees can access from corporate systems, many administrators hope to avoid loss of corporate data, hijacked systems, and infections from</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malicious web sites. Administrators also use proxies to enforce corporate AUPs and track use of corporate resources. Most proxies can be configured to either allow or require individual user authentication—this gives them the ability to log and control activity based on specific users or groups. For example, an organization might want to allow the human resources group to browse Facebook during business hours but not allow the rest of the organization to do so.</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51</a:t>
            </a:fld>
            <a:endParaRPr lang="en-US" altLang="en-US" dirty="0"/>
          </a:p>
        </p:txBody>
      </p:sp>
    </p:spTree>
    <p:extLst>
      <p:ext uri="{BB962C8B-B14F-4D97-AF65-F5344CB8AC3E}">
        <p14:creationId xmlns:p14="http://schemas.microsoft.com/office/powerpoint/2010/main" val="30478843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proxy server takes requests from a client system and forwards them to the destination server on behalf of the client, as shown in this figure.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52</a:t>
            </a:fld>
            <a:endParaRPr lang="en-US" altLang="en-US" dirty="0"/>
          </a:p>
        </p:txBody>
      </p:sp>
    </p:spTree>
    <p:extLst>
      <p:ext uri="{BB962C8B-B14F-4D97-AF65-F5344CB8AC3E}">
        <p14:creationId xmlns:p14="http://schemas.microsoft.com/office/powerpoint/2010/main" val="211244812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security vendors combine proxy functions with content-filtering functions to create a product called a </a:t>
            </a:r>
            <a:r>
              <a:rPr lang="en-US" b="1" dirty="0" smtClean="0"/>
              <a:t>web security gateway</a:t>
            </a:r>
            <a:r>
              <a:rPr lang="en-US" dirty="0" smtClean="0"/>
              <a:t>. Web security gateways are intended to address the security threats and pitfalls unique to web-based traffic. Web security gateways typically provide the following capabilities:</a:t>
            </a:r>
          </a:p>
          <a:p>
            <a:pPr marL="171450" indent="-171450">
              <a:buFont typeface="Arial" panose="020B0604020202020204" pitchFamily="34" charset="0"/>
              <a:buChar char="•"/>
            </a:pPr>
            <a:r>
              <a:rPr lang="en-US" dirty="0" smtClean="0"/>
              <a:t>Real-time malware protection (a.k.a. malware inspection) The ability to scan all outgoing and incoming web traffic to detect and block undesirable traffic such as malware, spyware, adware, malicious scripts, file-based attacks, and so on.</a:t>
            </a:r>
          </a:p>
          <a:p>
            <a:pPr marL="171450" indent="-171450">
              <a:buFont typeface="Arial" panose="020B0604020202020204" pitchFamily="34" charset="0"/>
              <a:buChar char="•"/>
            </a:pPr>
            <a:r>
              <a:rPr lang="en-US" dirty="0" smtClean="0"/>
              <a:t>Content monitoring The ability to monitor the content of web traffic being examined to ensure that it complies with organizational policies.</a:t>
            </a:r>
          </a:p>
          <a:p>
            <a:pPr marL="171450" indent="-171450">
              <a:buFont typeface="Arial" panose="020B0604020202020204" pitchFamily="34" charset="0"/>
              <a:buChar char="•"/>
            </a:pPr>
            <a:r>
              <a:rPr lang="en-US" dirty="0" smtClean="0"/>
              <a:t>Productivity monitoring The ability to measure types and quantities of web traffic that is being generated by specific users, groups of users, or the entire organization.</a:t>
            </a:r>
          </a:p>
          <a:p>
            <a:pPr marL="171450" indent="-171450">
              <a:buFont typeface="Arial" panose="020B0604020202020204" pitchFamily="34" charset="0"/>
              <a:buChar char="•"/>
            </a:pPr>
            <a:r>
              <a:rPr lang="en-US" dirty="0" smtClean="0"/>
              <a:t>Data protection and compliance Scanning web traffic for sensitive or proprietary information being sent outside of the organization as well as the use of social network sites or inappropriate sites.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53</a:t>
            </a:fld>
            <a:endParaRPr lang="en-US" altLang="en-US" dirty="0"/>
          </a:p>
        </p:txBody>
      </p:sp>
    </p:spTree>
    <p:extLst>
      <p:ext uri="{BB962C8B-B14F-4D97-AF65-F5344CB8AC3E}">
        <p14:creationId xmlns:p14="http://schemas.microsoft.com/office/powerpoint/2010/main" val="14235584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Content-filtering systems face many challenges, because the ever changing Internet makes it difficult to maintain lists of undesirable sites (sometime called black lists); terms used on a medical site can also be used on a pornographic site, making keyword filtering challenging; and determined users are always seeking ways to bypass proxy filters. To help administrators, most commercial content-filtering solutions provide an update service, much like IDS or antivirus products that updates keywords and undesirable sites automatically.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54</a:t>
            </a:fld>
            <a:endParaRPr lang="en-US" altLang="en-US" dirty="0"/>
          </a:p>
        </p:txBody>
      </p:sp>
    </p:spTree>
    <p:extLst>
      <p:ext uri="{BB962C8B-B14F-4D97-AF65-F5344CB8AC3E}">
        <p14:creationId xmlns:p14="http://schemas.microsoft.com/office/powerpoint/2010/main" val="139064179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 UTM solution simplifies the security activity as a single task, under a common software package for operations. This reduces the learning curve to a single tool rather than a collection of tools. A UTM solution can have better integration and efficiencies in handling network traffic and incidents than a collection of tools connected together.</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56</a:t>
            </a:fld>
            <a:endParaRPr lang="en-US" altLang="en-US" dirty="0"/>
          </a:p>
        </p:txBody>
      </p:sp>
    </p:spTree>
    <p:extLst>
      <p:ext uri="{BB962C8B-B14F-4D97-AF65-F5344CB8AC3E}">
        <p14:creationId xmlns:p14="http://schemas.microsoft.com/office/powerpoint/2010/main" val="60633904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figure illustrates the advantages of UTM processing. Rather than processing elements in a linear fashion, as shown in 10.9a, the packets are processed in a parallelized fashion (b). There is a need to coordinate between the elements and many modern solutions do this with parallelized hardware.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57</a:t>
            </a:fld>
            <a:endParaRPr lang="en-US" altLang="en-US" dirty="0"/>
          </a:p>
        </p:txBody>
      </p:sp>
    </p:spTree>
    <p:extLst>
      <p:ext uri="{BB962C8B-B14F-4D97-AF65-F5344CB8AC3E}">
        <p14:creationId xmlns:p14="http://schemas.microsoft.com/office/powerpoint/2010/main" val="187159320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p:cNvSpPr>
            <a:spLocks noGrp="1" noRot="1" noChangeAspect="1" noTextEdit="1"/>
          </p:cNvSpPr>
          <p:nvPr>
            <p:ph type="sldImg"/>
          </p:nvPr>
        </p:nvSpPr>
        <p:spPr>
          <a:ln/>
        </p:spPr>
      </p:sp>
      <p:sp>
        <p:nvSpPr>
          <p:cNvPr id="573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Most users are familiar with the client computers used in the client/server model called </a:t>
            </a:r>
            <a:r>
              <a:rPr lang="en-US" altLang="en-US" i="1" dirty="0" smtClean="0">
                <a:ea typeface="ヒラギノ角ゴ Pro W3" pitchFamily="-112" charset="-128"/>
              </a:rPr>
              <a:t>workstation devices</a:t>
            </a:r>
            <a:r>
              <a:rPr lang="en-US" altLang="en-US" dirty="0" smtClean="0">
                <a:ea typeface="ヒラギノ角ゴ Pro W3" pitchFamily="-112" charset="-128"/>
              </a:rPr>
              <a:t>.</a:t>
            </a:r>
          </a:p>
        </p:txBody>
      </p:sp>
      <p:sp>
        <p:nvSpPr>
          <p:cNvPr id="573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CE4755CF-635A-45AB-82CA-56416CE6D08B}" type="slidenum">
              <a:rPr lang="en-US" altLang="en-US" smtClean="0"/>
              <a:pPr eaLnBrk="1" hangingPunct="1"/>
              <a:t>8</a:t>
            </a:fld>
            <a:endParaRPr lang="en-US" altLang="en-US" dirty="0" smtClean="0"/>
          </a:p>
        </p:txBody>
      </p:sp>
    </p:spTree>
    <p:extLst>
      <p:ext uri="{BB962C8B-B14F-4D97-AF65-F5344CB8AC3E}">
        <p14:creationId xmlns:p14="http://schemas.microsoft.com/office/powerpoint/2010/main" val="3104259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The base of communications between devices is the physical layer of the OSI model. This is the domain of the actual connection between devices, whether by wire, fiber, or radio frequency waves. The physical layer separates the definitions and protocols required to transmit the signal physically between boxes from higher-level protocols that deal with the details of the data itself. Four common methods are used to connect equipment at the physical layer: </a:t>
            </a:r>
          </a:p>
          <a:p>
            <a:pPr marL="171450" indent="-171450">
              <a:buFont typeface="Arial" panose="020B0604020202020204" pitchFamily="34" charset="0"/>
              <a:buChar char="•"/>
            </a:pPr>
            <a:r>
              <a:rPr lang="en-US" sz="1200" i="0" kern="1200" dirty="0" smtClean="0">
                <a:solidFill>
                  <a:schemeClr val="tx1"/>
                </a:solidFill>
                <a:effectLst/>
                <a:latin typeface="Arial" charset="0"/>
                <a:ea typeface="ヒラギノ角ゴ Pro W3" pitchFamily="-111" charset="-128"/>
                <a:cs typeface="ヒラギノ角ゴ Pro W3" pitchFamily="-111" charset="-128"/>
              </a:rPr>
              <a:t>Coaxial cable</a:t>
            </a:r>
          </a:p>
          <a:p>
            <a:pPr marL="171450" indent="-171450">
              <a:buFont typeface="Arial" panose="020B0604020202020204" pitchFamily="34" charset="0"/>
              <a:buChar char="•"/>
            </a:pPr>
            <a:r>
              <a:rPr lang="en-US" sz="1200" i="0" kern="1200" dirty="0" smtClean="0">
                <a:solidFill>
                  <a:schemeClr val="tx1"/>
                </a:solidFill>
                <a:effectLst/>
                <a:latin typeface="Arial" charset="0"/>
                <a:ea typeface="ヒラギノ角ゴ Pro W3" pitchFamily="-111" charset="-128"/>
                <a:cs typeface="ヒラギノ角ゴ Pro W3" pitchFamily="-111" charset="-128"/>
              </a:rPr>
              <a:t>Twisted-pair cable</a:t>
            </a:r>
          </a:p>
          <a:p>
            <a:pPr marL="171450" indent="-171450">
              <a:buFont typeface="Arial" panose="020B0604020202020204" pitchFamily="34" charset="0"/>
              <a:buChar char="•"/>
            </a:pPr>
            <a:r>
              <a:rPr lang="en-US" sz="1200" i="0" kern="1200" dirty="0" smtClean="0">
                <a:solidFill>
                  <a:schemeClr val="tx1"/>
                </a:solidFill>
                <a:effectLst/>
                <a:latin typeface="Arial" charset="0"/>
                <a:ea typeface="ヒラギノ角ゴ Pro W3" pitchFamily="-111" charset="-128"/>
                <a:cs typeface="ヒラギノ角ゴ Pro W3" pitchFamily="-111" charset="-128"/>
              </a:rPr>
              <a:t>Fiber-optics</a:t>
            </a:r>
          </a:p>
          <a:p>
            <a:pPr marL="171450" indent="-171450">
              <a:buFont typeface="Arial" panose="020B0604020202020204" pitchFamily="34" charset="0"/>
              <a:buChar char="•"/>
            </a:pPr>
            <a:r>
              <a:rPr lang="en-US" sz="1200" i="0" kern="1200" dirty="0" smtClean="0">
                <a:solidFill>
                  <a:schemeClr val="tx1"/>
                </a:solidFill>
                <a:effectLst/>
                <a:latin typeface="Arial" charset="0"/>
                <a:ea typeface="ヒラギノ角ゴ Pro W3" pitchFamily="-111" charset="-128"/>
                <a:cs typeface="ヒラギノ角ゴ Pro W3" pitchFamily="-111" charset="-128"/>
              </a:rPr>
              <a:t>Wireless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ea typeface="ヒラギノ角ゴ Pro W3" pitchFamily="-112" charset="-128"/>
            </a:endParaRP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A082B078-3BC9-4C3F-AAE5-61A0C2A37328}" type="slidenum">
              <a:rPr lang="en-US" altLang="en-US" smtClean="0"/>
              <a:pPr eaLnBrk="1" hangingPunct="1"/>
              <a:t>60</a:t>
            </a:fld>
            <a:endParaRPr lang="en-US" altLang="en-US" dirty="0" smtClean="0"/>
          </a:p>
        </p:txBody>
      </p:sp>
    </p:spTree>
    <p:extLst>
      <p:ext uri="{BB962C8B-B14F-4D97-AF65-F5344CB8AC3E}">
        <p14:creationId xmlns:p14="http://schemas.microsoft.com/office/powerpoint/2010/main" val="247524087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808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Coaxial cable is familiar to many households as a method of connecting televisions to VCRs or to satellite or cable services. It is used because of its high bandwidth and shielding capabilities. Compared to standard twisted pair lines such as telephone lines, coaxial cable (“coax”) is much less prone to outside interference. It is also much more expensive to run, both from a cost-per-foot measure and from a cable-dimension measure. Coax costs much more per foot than standard twisted-pair wires and carries only a single circuit for a large wire diameter.</a:t>
            </a:r>
          </a:p>
          <a:p>
            <a:endParaRPr lang="en-US" altLang="en-US" dirty="0" smtClean="0">
              <a:ea typeface="ヒラギノ角ゴ Pro W3" pitchFamily="-112" charset="-128"/>
            </a:endParaRPr>
          </a:p>
          <a:p>
            <a:r>
              <a:rPr lang="en-US" altLang="en-US" dirty="0" smtClean="0">
                <a:ea typeface="ヒラギノ角ゴ Pro W3" pitchFamily="-112" charset="-128"/>
              </a:rPr>
              <a:t>An original design specification for Ethernet connections, coax was used from machine to machine in early Ethernet implementations. The connectors were easy to use and ensured good connections, and the limited distance of</a:t>
            </a:r>
            <a:r>
              <a:rPr lang="en-US" altLang="en-US" baseline="0" dirty="0" smtClean="0">
                <a:ea typeface="ヒラギノ角ゴ Pro W3" pitchFamily="-112" charset="-128"/>
              </a:rPr>
              <a:t> </a:t>
            </a:r>
            <a:r>
              <a:rPr lang="en-US" altLang="en-US" dirty="0" smtClean="0">
                <a:ea typeface="ヒラギノ角ゴ Pro W3" pitchFamily="-112" charset="-128"/>
              </a:rPr>
              <a:t>most office LANs did not carry a large cost penalty. Today, almost all of this older Ethernet specification has been replaced by faster, cheaper twisted-pair alternatives, and the only place you’re likely to see coax in a data network is from the cable box to the cable modem.</a:t>
            </a:r>
          </a:p>
          <a:p>
            <a:endParaRPr lang="en-US" altLang="en-US" dirty="0" smtClean="0">
              <a:ea typeface="ヒラギノ角ゴ Pro W3" pitchFamily="-112" charset="-128"/>
            </a:endParaRPr>
          </a:p>
          <a:p>
            <a:r>
              <a:rPr lang="en-US" altLang="en-US" dirty="0" smtClean="0">
                <a:ea typeface="ヒラギノ角ゴ Pro W3" pitchFamily="-112" charset="-128"/>
              </a:rPr>
              <a:t>Because of its physical nature, it is possible to drill a hole through the outer part of a coax cable and connect to the center connector. This is called a “vampire tap” and is an easy method to get access to the signal and data being transmitted.</a:t>
            </a:r>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DCB692F9-A84E-4498-A8BA-26F86BDC27B3}" type="slidenum">
              <a:rPr lang="en-US" altLang="en-US" smtClean="0"/>
              <a:pPr eaLnBrk="1" hangingPunct="1"/>
              <a:t>61</a:t>
            </a:fld>
            <a:endParaRPr lang="en-US" altLang="en-US" dirty="0" smtClean="0"/>
          </a:p>
        </p:txBody>
      </p:sp>
    </p:spTree>
    <p:extLst>
      <p:ext uri="{BB962C8B-B14F-4D97-AF65-F5344CB8AC3E}">
        <p14:creationId xmlns:p14="http://schemas.microsoft.com/office/powerpoint/2010/main" val="11986836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819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Twisted-pair wires have all but completely replaced coaxial cables in Ethernet networks. Twisted-pair wires use the same technology used by the phone company for the movement of electrical signals. Single pairs of twisted wires reduce electrical crosstalk and electromagnetic interference. Multiple groups of twisted pairs can then be bundled together in common groups and easily wired between devices.</a:t>
            </a:r>
            <a:endParaRPr lang="en-US" altLang="en-US" dirty="0" smtClean="0">
              <a:ea typeface="ヒラギノ角ゴ Pro W3" pitchFamily="-112" charset="-128"/>
            </a:endParaRPr>
          </a:p>
          <a:p>
            <a:endParaRPr lang="en-US" altLang="en-US" dirty="0" smtClean="0">
              <a:ea typeface="ヒラギノ角ゴ Pro W3" pitchFamily="-112" charset="-128"/>
            </a:endParaRPr>
          </a:p>
          <a:p>
            <a:r>
              <a:rPr lang="en-US" altLang="en-US" dirty="0" smtClean="0">
                <a:ea typeface="ヒラギノ角ゴ Pro W3" pitchFamily="-112" charset="-128"/>
              </a:rPr>
              <a:t>Twisted pairs come in two types, shielded and unshielded. Shielded twisted-pair (STP) has a foil shield around the pairs to provide extra shielding from electromagnetic interference. Unshielded twisted-pair (UTP) relies on the twist to eliminate interference. UTP has a cost advantage over STP and is usually sufficient for connections, except in very noisy electrical areas.</a:t>
            </a:r>
          </a:p>
          <a:p>
            <a:endParaRPr lang="en-US" altLang="en-US" dirty="0" smtClean="0">
              <a:ea typeface="ヒラギノ角ゴ Pro W3" pitchFamily="-112" charset="-128"/>
            </a:endParaRPr>
          </a:p>
          <a:p>
            <a:r>
              <a:rPr lang="en-US" altLang="en-US" dirty="0" smtClean="0">
                <a:ea typeface="ヒラギノ角ゴ Pro W3" pitchFamily="-112" charset="-128"/>
              </a:rPr>
              <a:t>Twisted-pair lines are categorized by the level of data transmission they can support. Three current categories are in use:</a:t>
            </a:r>
          </a:p>
          <a:p>
            <a:pPr marL="171450" indent="-171450">
              <a:buFont typeface="Arial" panose="020B0604020202020204" pitchFamily="34" charset="0"/>
              <a:buChar char="•"/>
            </a:pPr>
            <a:r>
              <a:rPr lang="en-US" altLang="en-US" dirty="0" smtClean="0">
                <a:ea typeface="ヒラギノ角ゴ Pro W3" pitchFamily="-112" charset="-128"/>
              </a:rPr>
              <a:t>Category 3 (Cat 3)</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altLang="en-US" dirty="0" smtClean="0">
                <a:ea typeface="ヒラギノ角ゴ Pro W3" pitchFamily="-112" charset="-128"/>
              </a:rPr>
              <a:t>Minimum for voice and 10-Mbps Ethernet.</a:t>
            </a:r>
          </a:p>
          <a:p>
            <a:pPr marL="171450" indent="-171450">
              <a:buFont typeface="Arial" panose="020B0604020202020204" pitchFamily="34" charset="0"/>
              <a:buChar char="•"/>
            </a:pPr>
            <a:r>
              <a:rPr lang="en-US" altLang="en-US" dirty="0" smtClean="0">
                <a:ea typeface="ヒラギノ角ゴ Pro W3" pitchFamily="-112" charset="-128"/>
              </a:rPr>
              <a:t>Category 5 (Cat 5/Cat 5e)</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altLang="en-US" dirty="0" smtClean="0">
                <a:ea typeface="ヒラギノ角ゴ Pro W3" pitchFamily="-112" charset="-128"/>
              </a:rPr>
              <a:t>For 100-Mbps Fast Ethernet; Cat 5e is an enhanced version of the Cat 5 specification to address far-end crosstalk and is suitable for 1000 Mbps.</a:t>
            </a:r>
          </a:p>
          <a:p>
            <a:pPr marL="171450" indent="-171450">
              <a:buFont typeface="Arial" panose="020B0604020202020204" pitchFamily="34" charset="0"/>
              <a:buChar char="•"/>
            </a:pPr>
            <a:r>
              <a:rPr lang="en-US" altLang="en-US" dirty="0" smtClean="0">
                <a:ea typeface="ヒラギノ角ゴ Pro W3" pitchFamily="-112" charset="-128"/>
              </a:rPr>
              <a:t>Category 6 (Cat 6/Cat 6a)</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altLang="en-US" dirty="0" smtClean="0">
                <a:ea typeface="ヒラギノ角ゴ Pro W3" pitchFamily="-112" charset="-128"/>
              </a:rPr>
              <a:t>For 10-Gigabit Ethernet over short distances; Cat 6a is used for longer, up to 100m, 10-Gbps cables.</a:t>
            </a:r>
          </a:p>
          <a:p>
            <a:pPr marL="171450" indent="-171450">
              <a:buFont typeface="Arial" panose="020B0604020202020204" pitchFamily="34" charset="0"/>
              <a:buChar char="•"/>
            </a:pPr>
            <a:endParaRPr lang="en-US" altLang="en-US" dirty="0" smtClean="0">
              <a:ea typeface="ヒラギノ角ゴ Pro W3" pitchFamily="-112" charset="-128"/>
            </a:endParaRPr>
          </a:p>
          <a:p>
            <a:pPr marL="0" indent="0">
              <a:buFont typeface="Arial" panose="020B0604020202020204" pitchFamily="34" charset="0"/>
              <a:buNone/>
            </a:pPr>
            <a:r>
              <a:rPr lang="en-US" altLang="en-US" dirty="0" smtClean="0">
                <a:ea typeface="ヒラギノ角ゴ Pro W3" pitchFamily="-112" charset="-128"/>
              </a:rPr>
              <a:t>T</a:t>
            </a:r>
            <a:r>
              <a:rPr lang="en-US" sz="1200" i="0" kern="1200" dirty="0" smtClean="0">
                <a:solidFill>
                  <a:schemeClr val="tx1"/>
                </a:solidFill>
                <a:effectLst/>
                <a:latin typeface="Arial" charset="0"/>
                <a:ea typeface="ヒラギノ角ゴ Pro W3" pitchFamily="-111" charset="-128"/>
                <a:cs typeface="ヒラギノ角ゴ Pro W3" pitchFamily="-111" charset="-128"/>
              </a:rPr>
              <a:t>he standard method for connecting twisted-pair cables is via an 8-pin connector, called an RJ-45 connector that looks like a standard phone jack connector but is slightly larger. One nice aspect of twisted-pair cabling is that it’s easy to splice and change connectors. Many a network administrator has made Ethernet cables from stock Cat-5 wire, two connectors, and a crimping tool. This ease of connection is also a security issue; because twisted-pair cables are easy to splice into, rogue connections for sniffing could be made without detection in cable runs. Both coax and fiber are much more difficult to splice because each requires a tap to connect, and taps are easier to detect.</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ea typeface="ヒラギノ角ゴ Pro W3" pitchFamily="-112" charset="-128"/>
            </a:endParaRPr>
          </a:p>
          <a:p>
            <a:pPr marL="0" indent="0">
              <a:buFont typeface="Arial" panose="020B0604020202020204" pitchFamily="34" charset="0"/>
              <a:buNone/>
            </a:pPr>
            <a:endParaRPr lang="en-US" altLang="en-US" dirty="0" smtClean="0">
              <a:ea typeface="ヒラギノ角ゴ Pro W3" pitchFamily="-112" charset="-128"/>
            </a:endParaRP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C94D3A4B-7134-45B7-8C5A-835881425919}" type="slidenum">
              <a:rPr lang="en-US" altLang="en-US" smtClean="0"/>
              <a:pPr eaLnBrk="1" hangingPunct="1"/>
              <a:t>63</a:t>
            </a:fld>
            <a:endParaRPr lang="en-US" altLang="en-US" dirty="0" smtClean="0"/>
          </a:p>
        </p:txBody>
      </p:sp>
    </p:spTree>
    <p:extLst>
      <p:ext uri="{BB962C8B-B14F-4D97-AF65-F5344CB8AC3E}">
        <p14:creationId xmlns:p14="http://schemas.microsoft.com/office/powerpoint/2010/main" val="257312682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The biggest advantage to fiber is its bandwidth, with transmission capabilities into the terabits per second range. Fiberoptic cable is used to make high-speed connections between servers and is the backbone</a:t>
            </a:r>
            <a:r>
              <a:rPr lang="en-US" altLang="en-US" baseline="0" dirty="0" smtClean="0">
                <a:ea typeface="ヒラギノ角ゴ Pro W3" pitchFamily="-112" charset="-128"/>
              </a:rPr>
              <a:t> </a:t>
            </a:r>
            <a:r>
              <a:rPr lang="en-US" altLang="en-US" dirty="0" smtClean="0">
                <a:ea typeface="ヒラギノ角ゴ Pro W3" pitchFamily="-112" charset="-128"/>
              </a:rPr>
              <a:t>medium of the Internet and large networks.</a:t>
            </a:r>
          </a:p>
          <a:p>
            <a:endParaRPr lang="en-US" altLang="en-US" dirty="0" smtClean="0">
              <a:ea typeface="ヒラギノ角ゴ Pro W3" pitchFamily="-112" charset="-128"/>
            </a:endParaRPr>
          </a:p>
          <a:p>
            <a:r>
              <a:rPr lang="en-US" altLang="en-US" dirty="0" smtClean="0">
                <a:ea typeface="ヒラギノ角ゴ Pro W3" pitchFamily="-112" charset="-128"/>
              </a:rPr>
              <a:t>The length of runs of fiber can be much longer, and the data capacity of fiber is much higher.</a:t>
            </a:r>
          </a:p>
          <a:p>
            <a:endParaRPr lang="en-US" altLang="en-US" dirty="0" smtClean="0">
              <a:ea typeface="ヒラギノ角ゴ Pro W3" pitchFamily="-112" charset="-128"/>
            </a:endParaRPr>
          </a:p>
          <a:p>
            <a:r>
              <a:rPr lang="en-US" altLang="en-US" dirty="0" smtClean="0">
                <a:ea typeface="ヒラギノ角ゴ Pro W3" pitchFamily="-112" charset="-128"/>
              </a:rPr>
              <a:t>Splicing fiber is practically impossible; the solution is to add connectors and connect through a repeater. This adds to the security of fiber in that unauthorized connections are all but impossible to make. The high cost of connections to fiber and the higher cost of fiber per foot also make it less attractive for the final mile in public networks where users are connected to the public switching systems. For this reason, cable companies use coax and DSL providers use twisted-pair to handle the “last mile” scenario.</a:t>
            </a: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B571333F-694E-4BAC-9DFD-44A3F4BC9190}" type="slidenum">
              <a:rPr lang="en-US" altLang="en-US" smtClean="0"/>
              <a:pPr eaLnBrk="1" hangingPunct="1"/>
              <a:t>65</a:t>
            </a:fld>
            <a:endParaRPr lang="en-US" altLang="en-US" dirty="0" smtClean="0"/>
          </a:p>
        </p:txBody>
      </p:sp>
    </p:spTree>
    <p:extLst>
      <p:ext uri="{BB962C8B-B14F-4D97-AF65-F5344CB8AC3E}">
        <p14:creationId xmlns:p14="http://schemas.microsoft.com/office/powerpoint/2010/main" val="17581633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Connections to a fiber are difficult and expensive, and fiber is impossible to splice. Making the precise connection on the end of a fiber-optic line is a highly skilled job and is done by specially trained professionals who maintain a level of proficiency. Once the connector is fitted on the end, several forms of connectors and blocks are used, as shown in the images.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66</a:t>
            </a:fld>
            <a:endParaRPr lang="en-US" altLang="en-US" dirty="0"/>
          </a:p>
        </p:txBody>
      </p:sp>
    </p:spTree>
    <p:extLst>
      <p:ext uri="{BB962C8B-B14F-4D97-AF65-F5344CB8AC3E}">
        <p14:creationId xmlns:p14="http://schemas.microsoft.com/office/powerpoint/2010/main" val="40407578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Transmission patterns can be modulated by antennas, but the target machine can be one of many in a reception zone. As such, security principles are even more critical, as they must assume that unauthorized users have access to the signal.</a:t>
            </a: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C2B8B0DD-D69B-466E-B343-0A46499F0EB8}" type="slidenum">
              <a:rPr lang="en-US" altLang="en-US" smtClean="0"/>
              <a:pPr eaLnBrk="1" hangingPunct="1"/>
              <a:t>67</a:t>
            </a:fld>
            <a:endParaRPr lang="en-US" altLang="en-US" dirty="0" smtClean="0"/>
          </a:p>
        </p:txBody>
      </p:sp>
    </p:spTree>
    <p:extLst>
      <p:ext uri="{BB962C8B-B14F-4D97-AF65-F5344CB8AC3E}">
        <p14:creationId xmlns:p14="http://schemas.microsoft.com/office/powerpoint/2010/main" val="233393809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IR has been used in remote-control devices for years. IR made its debut in computer networking as a wireless method to connect to printers. Now that wireless keyboards, wireless mice, and mobile devices exchange data via IR, it seems to be everywhere.</a:t>
            </a: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EE78F26C-76CF-43E9-A942-5C52A975DBCE}" type="slidenum">
              <a:rPr lang="en-US" altLang="en-US" smtClean="0"/>
              <a:pPr eaLnBrk="1" hangingPunct="1"/>
              <a:t>68</a:t>
            </a:fld>
            <a:endParaRPr lang="en-US" altLang="en-US" dirty="0" smtClean="0"/>
          </a:p>
        </p:txBody>
      </p:sp>
    </p:spTree>
    <p:extLst>
      <p:ext uri="{BB962C8B-B14F-4D97-AF65-F5344CB8AC3E}">
        <p14:creationId xmlns:p14="http://schemas.microsoft.com/office/powerpoint/2010/main" val="26834240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D5E40D03-5205-400F-9E87-0257516DB3A5}" type="slidenum">
              <a:rPr lang="en-US" altLang="en-US" smtClean="0"/>
              <a:pPr eaLnBrk="1" hangingPunct="1"/>
              <a:t>69</a:t>
            </a:fld>
            <a:endParaRPr lang="en-US" altLang="en-US" dirty="0" smtClean="0"/>
          </a:p>
        </p:txBody>
      </p:sp>
    </p:spTree>
    <p:extLst>
      <p:ext uri="{BB962C8B-B14F-4D97-AF65-F5344CB8AC3E}">
        <p14:creationId xmlns:p14="http://schemas.microsoft.com/office/powerpoint/2010/main" val="392197379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09BE2C33-0C9B-44B6-B5A5-5452D7F55071}" type="slidenum">
              <a:rPr lang="en-US" altLang="en-US" smtClean="0"/>
              <a:pPr eaLnBrk="1" hangingPunct="1"/>
              <a:t>70</a:t>
            </a:fld>
            <a:endParaRPr lang="en-US" altLang="en-US" dirty="0" smtClean="0"/>
          </a:p>
        </p:txBody>
      </p:sp>
    </p:spTree>
    <p:extLst>
      <p:ext uri="{BB962C8B-B14F-4D97-AF65-F5344CB8AC3E}">
        <p14:creationId xmlns:p14="http://schemas.microsoft.com/office/powerpoint/2010/main" val="137780027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lide Image Placeholder 1"/>
          <p:cNvSpPr>
            <a:spLocks noGrp="1" noRot="1" noChangeAspect="1" noTextEdit="1"/>
          </p:cNvSpPr>
          <p:nvPr>
            <p:ph type="sldImg"/>
          </p:nvPr>
        </p:nvSpPr>
        <p:spPr>
          <a:ln/>
        </p:spPr>
      </p:sp>
      <p:sp>
        <p:nvSpPr>
          <p:cNvPr id="901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901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A5779864-31C6-4C62-9A6F-0D276A27208B}" type="slidenum">
              <a:rPr lang="en-US" altLang="en-US" smtClean="0"/>
              <a:pPr eaLnBrk="1" hangingPunct="1"/>
              <a:t>71</a:t>
            </a:fld>
            <a:endParaRPr lang="en-US" altLang="en-US" dirty="0" smtClean="0"/>
          </a:p>
        </p:txBody>
      </p:sp>
    </p:spTree>
    <p:extLst>
      <p:ext uri="{BB962C8B-B14F-4D97-AF65-F5344CB8AC3E}">
        <p14:creationId xmlns:p14="http://schemas.microsoft.com/office/powerpoint/2010/main" val="13956141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a:ln/>
        </p:spPr>
      </p:sp>
      <p:sp>
        <p:nvSpPr>
          <p:cNvPr id="593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Servers come in many sizes, from small single-CPU boxes that may be less powerful than a workstation, to multiple-CPU monsters, up to and including mainframes.</a:t>
            </a:r>
          </a:p>
          <a:p>
            <a:endParaRPr lang="en-US" altLang="en-US" dirty="0" smtClean="0">
              <a:ea typeface="ヒラギノ角ゴ Pro W3" pitchFamily="-112" charset="-128"/>
            </a:endParaRPr>
          </a:p>
          <a:p>
            <a:r>
              <a:rPr lang="en-US" altLang="en-US" dirty="0" smtClean="0">
                <a:ea typeface="ヒラギノ角ゴ Pro W3" pitchFamily="-112" charset="-128"/>
              </a:rPr>
              <a:t>The operating systems used by servers range from Windows Server, to UNIX, to Multiple Virtual Storage (MVS) and other mainframe operating systems.</a:t>
            </a:r>
          </a:p>
          <a:p>
            <a:endParaRPr lang="en-US" altLang="en-US" dirty="0" smtClean="0">
              <a:ea typeface="ヒラギノ角ゴ Pro W3" pitchFamily="-112" charset="-128"/>
            </a:endParaRPr>
          </a:p>
          <a:p>
            <a:r>
              <a:rPr lang="en-US" altLang="en-US" dirty="0" smtClean="0">
                <a:ea typeface="ヒラギノ角ゴ Pro W3" pitchFamily="-112" charset="-128"/>
              </a:rPr>
              <a:t>The OS on a server tends to be more robust than the OS on a workstation system and is designed to service multiple users over a network at the same time.</a:t>
            </a:r>
          </a:p>
          <a:p>
            <a:endParaRPr lang="en-US" altLang="en-US" dirty="0" smtClean="0">
              <a:ea typeface="ヒラギノ角ゴ Pro W3" pitchFamily="-112" charset="-128"/>
            </a:endParaRPr>
          </a:p>
          <a:p>
            <a:r>
              <a:rPr lang="en-US" altLang="en-US" dirty="0" smtClean="0">
                <a:ea typeface="ヒラギノ角ゴ Pro W3" pitchFamily="-112" charset="-128"/>
              </a:rPr>
              <a:t>Servers can host a variety of applications, including web servers, databases, e-mail servers, file servers, print servers, and application servers for middleware applications.</a:t>
            </a:r>
          </a:p>
        </p:txBody>
      </p:sp>
      <p:sp>
        <p:nvSpPr>
          <p:cNvPr id="593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F3C67A32-AB65-4131-BEF2-57C66BD83C8A}" type="slidenum">
              <a:rPr lang="en-US" altLang="en-US" smtClean="0"/>
              <a:pPr eaLnBrk="1" hangingPunct="1"/>
              <a:t>9</a:t>
            </a:fld>
            <a:endParaRPr lang="en-US" altLang="en-US" dirty="0" smtClean="0"/>
          </a:p>
        </p:txBody>
      </p:sp>
    </p:spTree>
    <p:extLst>
      <p:ext uri="{BB962C8B-B14F-4D97-AF65-F5344CB8AC3E}">
        <p14:creationId xmlns:p14="http://schemas.microsoft.com/office/powerpoint/2010/main" val="229030866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911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Hard drives used to require large machines in mainframes. Now they are small enough to attach to mobile devices. The concepts remain the same among all of them: a spinning platter rotates the magnetic media beneath heads that read the patterns in the oxide coating. As drives have gotten smaller and rotation speeds have increased, the capacities have also grown. Today gigabytes of data can be stored in a device slightly larger than a bottle cap. Portable hard drives in the 1TB to 3TB range are now available and affordable.</a:t>
            </a:r>
          </a:p>
          <a:p>
            <a:endParaRPr lang="en-US" altLang="en-US" dirty="0" smtClean="0">
              <a:ea typeface="ヒラギノ角ゴ Pro W3" pitchFamily="-112" charset="-128"/>
            </a:endParaRPr>
          </a:p>
          <a:p>
            <a:r>
              <a:rPr lang="en-US" altLang="en-US" dirty="0" smtClean="0">
                <a:ea typeface="ヒラギノ角ゴ Pro W3" pitchFamily="-112" charset="-128"/>
              </a:rPr>
              <a:t>One of the security controls available to help protect the confidentiality of the data is full drive encryption built into the drive hardware. Using a key that is controlled, through a Trusted Platform Module (TPM) interface for instance, this technology protects the data if the drive itself is lost or stolen. This may not be important if a thief takes the whole PC, but in larger storage environments, drives are placed in separate boxes and remotely accessed. In the specific case of notebook machines, this layer can be tied to smart card interfaces to provide more security. As this is built into the controller, encryption protocols such as Advanced Encryption Standard (AES) and Triple Data Encryption Standard (3DES) can be performed at full drive speed.</a:t>
            </a: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9F9E14EB-DEF6-47B6-9E8D-6B5B5F72DEA7}" type="slidenum">
              <a:rPr lang="en-US" altLang="en-US" smtClean="0"/>
              <a:pPr eaLnBrk="1" hangingPunct="1"/>
              <a:t>72</a:t>
            </a:fld>
            <a:endParaRPr lang="en-US" altLang="en-US" dirty="0" smtClean="0"/>
          </a:p>
        </p:txBody>
      </p:sp>
    </p:spTree>
    <p:extLst>
      <p:ext uri="{BB962C8B-B14F-4D97-AF65-F5344CB8AC3E}">
        <p14:creationId xmlns:p14="http://schemas.microsoft.com/office/powerpoint/2010/main" val="42527997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EF88DA84-40EF-484A-A12B-F2E80B0109C9}" type="slidenum">
              <a:rPr lang="en-US" altLang="en-US" smtClean="0"/>
              <a:pPr eaLnBrk="1" hangingPunct="1"/>
              <a:t>73</a:t>
            </a:fld>
            <a:endParaRPr lang="en-US" altLang="en-US" dirty="0" smtClean="0"/>
          </a:p>
        </p:txBody>
      </p:sp>
    </p:spTree>
    <p:extLst>
      <p:ext uri="{BB962C8B-B14F-4D97-AF65-F5344CB8AC3E}">
        <p14:creationId xmlns:p14="http://schemas.microsoft.com/office/powerpoint/2010/main" val="39051256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921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Several types of magnetic tape are in use today, ranging from quarter inch to digital linear tape (DLT) and digital audio tape (DAT). These cartridges can hold upward of 60GB of compressed data.</a:t>
            </a:r>
          </a:p>
          <a:p>
            <a:endParaRPr lang="en-US" altLang="en-US" dirty="0" smtClean="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Tapes are still a major concern from a security perspective, as they are used to back up many types of computer systems. The physical protection afforded the tapes is of concern, because if a tape is stolen, an unauthorized user could establish a network and recover your data on his system, because it’s all stored on the tape. Offsite storage is needed for proper disaster recovery protection, but secure offsite storage and transport is what is really needed. This important issue is frequently overlooked in many facilities. The simple solution to maintain control over the data even when you can’t control the tape is through encryption. Backup utilities can secure the backups with encryption, but this option is frequently not used, for a variety of reasons. Regardless of the rationale for not encrypting data, once a tape is lost, not using the encryption option becomes a lamented decision.</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ea typeface="ヒラギノ角ゴ Pro W3" pitchFamily="-112" charset="-128"/>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EF88DA84-40EF-484A-A12B-F2E80B0109C9}" type="slidenum">
              <a:rPr lang="en-US" altLang="en-US" smtClean="0"/>
              <a:pPr eaLnBrk="1" hangingPunct="1"/>
              <a:t>74</a:t>
            </a:fld>
            <a:endParaRPr lang="en-US" altLang="en-US" dirty="0" smtClean="0"/>
          </a:p>
        </p:txBody>
      </p:sp>
    </p:spTree>
    <p:extLst>
      <p:ext uri="{BB962C8B-B14F-4D97-AF65-F5344CB8AC3E}">
        <p14:creationId xmlns:p14="http://schemas.microsoft.com/office/powerpoint/2010/main" val="21780109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85EF5D81-76BA-4927-936A-C8852DF1FB1D}" type="slidenum">
              <a:rPr lang="en-US" altLang="en-US" smtClean="0"/>
              <a:pPr eaLnBrk="1" hangingPunct="1"/>
              <a:t>76</a:t>
            </a:fld>
            <a:endParaRPr lang="en-US" altLang="en-US" dirty="0" smtClean="0"/>
          </a:p>
        </p:txBody>
      </p:sp>
    </p:spTree>
    <p:extLst>
      <p:ext uri="{BB962C8B-B14F-4D97-AF65-F5344CB8AC3E}">
        <p14:creationId xmlns:p14="http://schemas.microsoft.com/office/powerpoint/2010/main" val="39534351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The compact disc (CD) took the music industry by storm, and then it took the computer industry by storm as well. A standard CD holds more than 640MB of data, in some cases up to 800MB. The digital video disc (DVD) can hold almost 5GB of data single sided, 8.5GB dual layer. These devices operate as optical storage, with little marks burned in them to represent 1’s and 0’s on a microscopic scale. The most common type of CD is the read-only version, in which the data is written to the disc once and only read afterward. This has become a popular method for distributing computer software, although higher-capacity DVDs have replaced CDs for program distribution. A second-generation device, the recordable compact disc (CD-R), allows users to create their own CDs using a burner device in their PC and special software. Users can now back up data, make their own audio CDs, and use CDs as </a:t>
            </a:r>
            <a:r>
              <a:rPr lang="en-US" sz="1200" i="0" kern="1200" dirty="0" smtClean="0">
                <a:solidFill>
                  <a:schemeClr val="tx1"/>
                </a:solidFill>
                <a:effectLst/>
                <a:latin typeface="Arial" charset="0"/>
                <a:ea typeface="ヒラギノ角ゴ Pro W3" pitchFamily="-111" charset="-128"/>
                <a:cs typeface="ヒラギノ角ゴ Pro W3" pitchFamily="-111" charset="-128"/>
              </a:rPr>
              <a:t>high-capacity storage. Their relatively low cost has made them economical to use. CDs have a thin layer of aluminum inside the plastic, upon which bumps are burned by the laser when recorded. CD-Rs use a reflective layer, such as gold, upon which a dye is placed that changes upon impact by the recording laser. A newer type, CD-RW, has a different dye that allows discs to be erased and reused. The cost of the media increases from CD, to CD-R, to CD-RW.</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b="1" dirty="0" smtClean="0">
              <a:ea typeface="ヒラギノ角ゴ Pro W3" pitchFamily="-112" charset="-128"/>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9B94BBF2-3AB1-4F3F-8BF4-8F6B2188EEBE}" type="slidenum">
              <a:rPr lang="en-US" altLang="en-US" smtClean="0"/>
              <a:pPr eaLnBrk="1" hangingPunct="1"/>
              <a:t>77</a:t>
            </a:fld>
            <a:endParaRPr lang="en-US" altLang="en-US" dirty="0" smtClean="0"/>
          </a:p>
        </p:txBody>
      </p:sp>
    </p:spTree>
    <p:extLst>
      <p:ext uri="{BB962C8B-B14F-4D97-AF65-F5344CB8AC3E}">
        <p14:creationId xmlns:p14="http://schemas.microsoft.com/office/powerpoint/2010/main" val="147655649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DVDs now occupy the same role that CDs have in the recent past, except that they hold more than seven times the data of a CD. This makes full-length movie recording possible on a single disc. The increased capacity comes from finer tolerances and the fact that DVDs can hold data on both sides. A wide range of formats for DVDs include DVD+R, DVD-R, dual layer, and now HD formats, HD-DVD and Blu-ray. This variety is due to competing “standards” and can result in confusion. DVD+R and -R are distinguishable only when recording, and most devices since 2004 should read both. Dual layers add additional space but require appropriate dual layer–enabled drives.</a:t>
            </a: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9B94BBF2-3AB1-4F3F-8BF4-8F6B2188EEBE}" type="slidenum">
              <a:rPr lang="en-US" altLang="en-US" smtClean="0"/>
              <a:pPr eaLnBrk="1" hangingPunct="1"/>
              <a:t>79</a:t>
            </a:fld>
            <a:endParaRPr lang="en-US" altLang="en-US" dirty="0" smtClean="0"/>
          </a:p>
        </p:txBody>
      </p:sp>
    </p:spTree>
    <p:extLst>
      <p:ext uri="{BB962C8B-B14F-4D97-AF65-F5344CB8AC3E}">
        <p14:creationId xmlns:p14="http://schemas.microsoft.com/office/powerpoint/2010/main" val="23344942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The latest form of removable media is electronic memory. Electronic circuits of static memory, which can retain data even without power, fill a niche where high density and small size are needed.</a:t>
            </a:r>
          </a:p>
          <a:p>
            <a:endParaRPr lang="en-US" altLang="en-US" dirty="0" smtClean="0">
              <a:ea typeface="ヒラギノ角ゴ Pro W3" pitchFamily="-112" charset="-128"/>
            </a:endParaRPr>
          </a:p>
          <a:p>
            <a:r>
              <a:rPr lang="en-US" altLang="en-US" dirty="0" smtClean="0">
                <a:ea typeface="ヒラギノ角ゴ Pro W3" pitchFamily="-112" charset="-128"/>
              </a:rPr>
              <a:t>Originally used in audio devices and digital cameras, these electronic media come in a variety of vendor-specific types, such as smart cards, SmartMedia, SD cards, flash cards, memory sticks, and CompactFlash devices.</a:t>
            </a:r>
          </a:p>
          <a:p>
            <a:endParaRPr lang="en-US" altLang="en-US" dirty="0" smtClean="0">
              <a:ea typeface="ヒラギノ角ゴ Pro W3" pitchFamily="-112" charset="-128"/>
            </a:endParaRPr>
          </a:p>
          <a:p>
            <a:r>
              <a:rPr lang="en-US" altLang="en-US" dirty="0" smtClean="0">
                <a:ea typeface="ヒラギノ角ゴ Pro W3" pitchFamily="-112" charset="-128"/>
              </a:rPr>
              <a:t>These memory devices range from small card-like devices, of which microSD cards are smaller than dimes and hold 2GB, to USB sticks that hold up to 64GB. </a:t>
            </a:r>
          </a:p>
          <a:p>
            <a:r>
              <a:rPr lang="en-US" altLang="en-US" dirty="0" smtClean="0">
                <a:ea typeface="ヒラギノ角ゴ Pro W3" pitchFamily="-112" charset="-128"/>
              </a:rPr>
              <a:t>These devices are becoming ubiquitous, with new PCs and netbooks containing built-in slots to read them like any other storage device.</a:t>
            </a:r>
          </a:p>
          <a:p>
            <a:endParaRPr lang="en-US" altLang="en-US" dirty="0" smtClean="0">
              <a:ea typeface="ヒラギノ角ゴ Pro W3" pitchFamily="-112" charset="-128"/>
            </a:endParaRPr>
          </a:p>
          <a:p>
            <a:r>
              <a:rPr lang="en-US" altLang="en-US" dirty="0" smtClean="0">
                <a:ea typeface="ヒラギノ角ゴ Pro W3" pitchFamily="-112" charset="-128"/>
              </a:rPr>
              <a:t>Several recent photo-quality color printers have been released with ports to accept the cards directly, meaning that a computer is not required for printing. </a:t>
            </a:r>
          </a:p>
          <a:p>
            <a:r>
              <a:rPr lang="en-US" altLang="en-US" dirty="0" smtClean="0">
                <a:ea typeface="ヒラギノ角ゴ Pro W3" pitchFamily="-112" charset="-128"/>
              </a:rPr>
              <a:t>Computer readers are also available to permit storing data from the card onto hard drives and other media in a computer.</a:t>
            </a:r>
          </a:p>
          <a:p>
            <a:endParaRPr lang="en-US" altLang="en-US" dirty="0" smtClean="0">
              <a:ea typeface="ヒラギノ角ゴ Pro W3" pitchFamily="-112" charset="-128"/>
            </a:endParaRPr>
          </a:p>
          <a:p>
            <a:r>
              <a:rPr lang="en-US" altLang="en-US" dirty="0" smtClean="0">
                <a:ea typeface="ヒラギノ角ゴ Pro W3" pitchFamily="-112" charset="-128"/>
              </a:rPr>
              <a:t>The size of storage on these devices ranges from 256MB to 64GB making them capable of carrying significant quantities of information.</a:t>
            </a: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30C2B9D2-5DCC-4800-ACAB-CCEB4D9618B5}" type="slidenum">
              <a:rPr lang="en-US" altLang="en-US" smtClean="0"/>
              <a:pPr eaLnBrk="1" hangingPunct="1"/>
              <a:t>80</a:t>
            </a:fld>
            <a:endParaRPr lang="en-US" altLang="en-US" dirty="0" smtClean="0"/>
          </a:p>
        </p:txBody>
      </p:sp>
    </p:spTree>
    <p:extLst>
      <p:ext uri="{BB962C8B-B14F-4D97-AF65-F5344CB8AC3E}">
        <p14:creationId xmlns:p14="http://schemas.microsoft.com/office/powerpoint/2010/main" val="424521407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962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30C2B9D2-5DCC-4800-ACAB-CCEB4D9618B5}" type="slidenum">
              <a:rPr lang="en-US" altLang="en-US" smtClean="0"/>
              <a:pPr eaLnBrk="1" hangingPunct="1"/>
              <a:t>82</a:t>
            </a:fld>
            <a:endParaRPr lang="en-US" altLang="en-US" dirty="0" smtClean="0"/>
          </a:p>
        </p:txBody>
      </p:sp>
    </p:spTree>
    <p:extLst>
      <p:ext uri="{BB962C8B-B14F-4D97-AF65-F5344CB8AC3E}">
        <p14:creationId xmlns:p14="http://schemas.microsoft.com/office/powerpoint/2010/main" val="55306931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f</a:t>
            </a:r>
            <a:r>
              <a:rPr lang="en-US" dirty="0" smtClean="0"/>
              <a:t>igure shows a 512GB SSD from a laptop, on a half-height minicard mSATA interface.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83</a:t>
            </a:fld>
            <a:endParaRPr lang="en-US" altLang="en-US" dirty="0"/>
          </a:p>
        </p:txBody>
      </p:sp>
    </p:spTree>
    <p:extLst>
      <p:ext uri="{BB962C8B-B14F-4D97-AF65-F5344CB8AC3E}">
        <p14:creationId xmlns:p14="http://schemas.microsoft.com/office/powerpoint/2010/main" val="28489701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primary security concern for a system administrator has to be preventing physical access to a server by an unauthorized individual. Such access will almost always spell disaster, for with direct access and the correct tools, any system can be infiltrated. One of the administrator’s next major </a:t>
            </a:r>
            <a:r>
              <a:rPr lang="en-US" sz="1200" i="0" kern="1200" dirty="0" smtClean="0">
                <a:solidFill>
                  <a:schemeClr val="tx1"/>
                </a:solidFill>
                <a:effectLst/>
                <a:latin typeface="Arial" charset="0"/>
                <a:ea typeface="ヒラギノ角ゴ Pro W3" pitchFamily="-111" charset="-128"/>
                <a:cs typeface="ヒラギノ角ゴ Pro W3" pitchFamily="-111" charset="-128"/>
              </a:rPr>
              <a:t>concerns should be preventing unfettered access to a network connection. Access to switches and routers is almost as bad as direct access to a server, and access to network connections would rank third in terms of worst-case scenarios. Preventing such access is costly, yet the cost of replacing a server because of theft is also costly.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84</a:t>
            </a:fld>
            <a:endParaRPr lang="en-US" altLang="en-US" dirty="0"/>
          </a:p>
        </p:txBody>
      </p:sp>
    </p:spTree>
    <p:extLst>
      <p:ext uri="{BB962C8B-B14F-4D97-AF65-F5344CB8AC3E}">
        <p14:creationId xmlns:p14="http://schemas.microsoft.com/office/powerpoint/2010/main" val="657635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4DB5981E-E554-4300-8813-C05F5866BF38}" type="slidenum">
              <a:rPr lang="en-US" altLang="en-US" smtClean="0"/>
              <a:pPr eaLnBrk="1" hangingPunct="1"/>
              <a:t>10</a:t>
            </a:fld>
            <a:endParaRPr lang="en-US" altLang="en-US" dirty="0" smtClean="0"/>
          </a:p>
        </p:txBody>
      </p:sp>
    </p:spTree>
    <p:extLst>
      <p:ext uri="{BB962C8B-B14F-4D97-AF65-F5344CB8AC3E}">
        <p14:creationId xmlns:p14="http://schemas.microsoft.com/office/powerpoint/2010/main" val="30924597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network switch rooms secure and cable runs secure seems obvious, but cases of using janitorial closets for this vital business purpose abound. One of the keys to mounting a successful attack on a network is information. Usernames, passwords, server locations—all of these can be obtained if someone has the</a:t>
            </a:r>
            <a:r>
              <a:rPr lang="en-US" baseline="0" dirty="0" smtClean="0"/>
              <a:t> </a:t>
            </a:r>
            <a:r>
              <a:rPr lang="en-US" dirty="0" smtClean="0"/>
              <a:t>ability to observe network traffic in a process called </a:t>
            </a:r>
            <a:r>
              <a:rPr lang="en-US" i="1" dirty="0" smtClean="0"/>
              <a:t>sniffing</a:t>
            </a:r>
            <a:r>
              <a:rPr lang="en-US" dirty="0" smtClean="0"/>
              <a:t>.</a:t>
            </a:r>
          </a:p>
          <a:p>
            <a:endParaRPr lang="en-US" dirty="0" smtClean="0"/>
          </a:p>
          <a:p>
            <a:r>
              <a:rPr lang="en-US" dirty="0" smtClean="0"/>
              <a:t>A sniffer can record all the network traffic, and this data can be mined for accounts, passwords, and traffic content, all of which can be useful to an unauthorized user. One starting point for many intrusions is the insertion of an unauthorized sniffer into the network, with the fruits of its labors driving the remaining unauthorized activities. Many common scenarios exist when unauthorized entry to a network occurs, including these:</a:t>
            </a:r>
          </a:p>
          <a:p>
            <a:endParaRPr lang="en-US" dirty="0" smtClean="0"/>
          </a:p>
          <a:p>
            <a:pPr marL="171450" indent="-171450">
              <a:buFont typeface="Arial" panose="020B0604020202020204" pitchFamily="34" charset="0"/>
              <a:buChar char="•"/>
            </a:pPr>
            <a:r>
              <a:rPr lang="en-US" dirty="0" smtClean="0"/>
              <a:t>Inserting a node and functionality that is not authorized on the network, such as a sniffer device or unauthorized wireless access point</a:t>
            </a:r>
          </a:p>
          <a:p>
            <a:pPr marL="171450" indent="-171450">
              <a:buFont typeface="Arial" panose="020B0604020202020204" pitchFamily="34" charset="0"/>
              <a:buChar char="•"/>
            </a:pPr>
            <a:r>
              <a:rPr lang="en-US" dirty="0" smtClean="0"/>
              <a:t>Modifying firewall security policies</a:t>
            </a:r>
          </a:p>
          <a:p>
            <a:pPr marL="171450" indent="-171450">
              <a:buFont typeface="Arial" panose="020B0604020202020204" pitchFamily="34" charset="0"/>
              <a:buChar char="•"/>
            </a:pPr>
            <a:r>
              <a:rPr lang="en-US" dirty="0" smtClean="0"/>
              <a:t>Modifying ACLs for firewalls, switches, or routers</a:t>
            </a:r>
          </a:p>
          <a:p>
            <a:pPr marL="171450" indent="-171450">
              <a:buFont typeface="Arial" panose="020B0604020202020204" pitchFamily="34" charset="0"/>
              <a:buChar char="•"/>
            </a:pPr>
            <a:r>
              <a:rPr lang="en-US" dirty="0" smtClean="0"/>
              <a:t>Modifying network devices to echo traffic to an external node</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Network devices and transmission media become targets because they are dispersed throughout an organization, and physical security of many dispersed items can be difficult to manage. Although limiting physical access is difficult, it is essential. The least level of skill is still more than sufficient to accomplish unauthorized entry into a network if physical access to the network signals is allowed. This is one factor driving many organizations to use fiber-optics, for these cables are much more difficult to tap. Although many tricks can be employed with switches and VLANs to increase security, it is still essential that you prevent unauthorized contact with the network equipment.</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smtClean="0"/>
          </a:p>
          <a:p>
            <a:pPr marL="0" indent="0">
              <a:buFont typeface="Arial" panose="020B0604020202020204" pitchFamily="34" charset="0"/>
              <a:buNone/>
            </a:pP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85</a:t>
            </a:fld>
            <a:endParaRPr lang="en-US" altLang="en-US" dirty="0"/>
          </a:p>
        </p:txBody>
      </p:sp>
    </p:spTree>
    <p:extLst>
      <p:ext uri="{BB962C8B-B14F-4D97-AF65-F5344CB8AC3E}">
        <p14:creationId xmlns:p14="http://schemas.microsoft.com/office/powerpoint/2010/main" val="207595787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dirty="0" smtClean="0"/>
              <a:t>Network devices and transmission media become targets because they are dispersed throughout an organization, and physical security of many dispersed items can be difficult to manage. The least level of skill is still more than sufficient to accomplish unauthorized entry into a network if physical access to the network signals is allowed. This is one factor driving many organizations to use fiber-optics, for these cables are much more difficult to tap. Although many tricks can be employed with switches and VLANs to increase security, it is still essential that you prevent unauthorized contact with the network equipment.</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Wireless networks make the intruder’s task even easier, as they take the network to the users, authorized or not. A technique called war-driving involves using a laptop and software to find wireless networks from outside the premises. A typical use of war-driving is to locate a wireless network with poor (or no) security and obtain free Internet access, but other uses can be more devastating. A simple solution is to place a firewall between the wireless access point and the rest of the network and authenticate users before allowing entry. Business users use VPN technology to secure their connection to the Internet and other resources, and home users can do the same thing to prevent neighbors from “sharing” their Internet connections. To ensure that unauthorized traffic does not enter your network through a wireless access point, you must either use a firewall with an authentication system or establish a VPN.</a:t>
            </a:r>
          </a:p>
          <a:p>
            <a:pPr marL="0" indent="0">
              <a:buFont typeface="Arial" panose="020B0604020202020204" pitchFamily="34" charset="0"/>
              <a:buNone/>
            </a:pP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86</a:t>
            </a:fld>
            <a:endParaRPr lang="en-US" altLang="en-US" dirty="0"/>
          </a:p>
        </p:txBody>
      </p:sp>
    </p:spTree>
    <p:extLst>
      <p:ext uri="{BB962C8B-B14F-4D97-AF65-F5344CB8AC3E}">
        <p14:creationId xmlns:p14="http://schemas.microsoft.com/office/powerpoint/2010/main" val="366255179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characteristics of cloud computing is transparency to the end user. This improves usability of this form of service provisioning. Cloud computing offers much to the user: improvements in performance, scalability, flexibility, security, and reliability, among other items. These improvements are a direct result of the specific attributes associated with how cloud services are implemented.</a:t>
            </a:r>
          </a:p>
          <a:p>
            <a:endParaRPr lang="en-US" dirty="0" smtClean="0"/>
          </a:p>
          <a:p>
            <a:r>
              <a:rPr lang="en-US" dirty="0" smtClean="0"/>
              <a:t>Security is a particular challenge when data and computation are handled by a remote party, as in cloud computing. The specific challenge is how does one allow data outside their enterprise and yet remain in control over how the data is used, and the common answer is encryption. By properly encrypting data before it leaves the enterprise, external storage can still be performed securely.</a:t>
            </a:r>
          </a:p>
          <a:p>
            <a:endParaRPr lang="en-US" dirty="0" smtClean="0"/>
          </a:p>
          <a:p>
            <a:r>
              <a:rPr lang="en-US" dirty="0" smtClean="0"/>
              <a:t>Clouds can be created by many entities, internal and external to an organization. Commercial cloud services are already available and offered by a variety of firms, as large as Google and Amazon, to smaller, local providers. Internal services can replicate the advantages of cloud computing while improving the utility of limited resources. The promise of cloud computing is improved utility and, as such, is marketed under the concepts of Software as a Service, Platform as a Service, and Infrastructure as a Service.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87</a:t>
            </a:fld>
            <a:endParaRPr lang="en-US" altLang="en-US" dirty="0"/>
          </a:p>
        </p:txBody>
      </p:sp>
    </p:spTree>
    <p:extLst>
      <p:ext uri="{BB962C8B-B14F-4D97-AF65-F5344CB8AC3E}">
        <p14:creationId xmlns:p14="http://schemas.microsoft.com/office/powerpoint/2010/main" val="284292681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88</a:t>
            </a:fld>
            <a:endParaRPr lang="en-US" altLang="en-US" dirty="0"/>
          </a:p>
        </p:txBody>
      </p:sp>
    </p:spTree>
    <p:extLst>
      <p:ext uri="{BB962C8B-B14F-4D97-AF65-F5344CB8AC3E}">
        <p14:creationId xmlns:p14="http://schemas.microsoft.com/office/powerpoint/2010/main" val="232533694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89</a:t>
            </a:fld>
            <a:endParaRPr lang="en-US" altLang="en-US" dirty="0"/>
          </a:p>
        </p:txBody>
      </p:sp>
    </p:spTree>
    <p:extLst>
      <p:ext uri="{BB962C8B-B14F-4D97-AF65-F5344CB8AC3E}">
        <p14:creationId xmlns:p14="http://schemas.microsoft.com/office/powerpoint/2010/main" val="2103750334"/>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90</a:t>
            </a:fld>
            <a:endParaRPr lang="en-US" altLang="en-US" dirty="0"/>
          </a:p>
        </p:txBody>
      </p:sp>
    </p:spTree>
    <p:extLst>
      <p:ext uri="{BB962C8B-B14F-4D97-AF65-F5344CB8AC3E}">
        <p14:creationId xmlns:p14="http://schemas.microsoft.com/office/powerpoint/2010/main" val="238885879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91</a:t>
            </a:fld>
            <a:endParaRPr lang="en-US" altLang="en-US" dirty="0"/>
          </a:p>
        </p:txBody>
      </p:sp>
    </p:spTree>
    <p:extLst>
      <p:ext uri="{BB962C8B-B14F-4D97-AF65-F5344CB8AC3E}">
        <p14:creationId xmlns:p14="http://schemas.microsoft.com/office/powerpoint/2010/main" val="2280518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92</a:t>
            </a:fld>
            <a:endParaRPr lang="en-US" altLang="en-US" dirty="0"/>
          </a:p>
        </p:txBody>
      </p:sp>
    </p:spTree>
    <p:extLst>
      <p:ext uri="{BB962C8B-B14F-4D97-AF65-F5344CB8AC3E}">
        <p14:creationId xmlns:p14="http://schemas.microsoft.com/office/powerpoint/2010/main" val="1187864645"/>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93</a:t>
            </a:fld>
            <a:endParaRPr lang="en-US" altLang="en-US" dirty="0"/>
          </a:p>
        </p:txBody>
      </p:sp>
    </p:spTree>
    <p:extLst>
      <p:ext uri="{BB962C8B-B14F-4D97-AF65-F5344CB8AC3E}">
        <p14:creationId xmlns:p14="http://schemas.microsoft.com/office/powerpoint/2010/main" val="6518344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94</a:t>
            </a:fld>
            <a:endParaRPr lang="en-US" altLang="en-US" dirty="0"/>
          </a:p>
        </p:txBody>
      </p:sp>
    </p:spTree>
    <p:extLst>
      <p:ext uri="{BB962C8B-B14F-4D97-AF65-F5344CB8AC3E}">
        <p14:creationId xmlns:p14="http://schemas.microsoft.com/office/powerpoint/2010/main" val="1763845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ea typeface="ヒラギノ角ゴ Pro W3" pitchFamily="-112" charset="-128"/>
              </a:rPr>
              <a:t>Exam Tip: </a:t>
            </a:r>
            <a:r>
              <a:rPr lang="en-US" altLang="en-US" dirty="0" smtClean="0">
                <a:ea typeface="ヒラギノ角ゴ Pro W3" pitchFamily="-112" charset="-128"/>
              </a:rPr>
              <a:t>A hypervisor is the interface between a virtual machine and the host machine hardware. Hypervisors are the layer that enables virtualization.</a:t>
            </a:r>
          </a:p>
          <a:p>
            <a:endParaRPr lang="en-US" altLang="en-US" dirty="0" smtClean="0">
              <a:ea typeface="ヒラギノ角ゴ Pro W3" pitchFamily="-112" charset="-128"/>
            </a:endParaRPr>
          </a:p>
          <a:p>
            <a:r>
              <a:rPr lang="en-US" altLang="en-US" dirty="0" smtClean="0">
                <a:ea typeface="ヒラギノ角ゴ Pro W3" pitchFamily="-112" charset="-128"/>
              </a:rPr>
              <a:t>Either the host OS has built-in hypervisor capability or an application is needed to provide the hypervisor function to manage the virtual machines (VMs).</a:t>
            </a:r>
          </a:p>
          <a:p>
            <a:endParaRPr lang="en-US" altLang="en-US" b="0" dirty="0" smtClean="0">
              <a:ea typeface="ヒラギノ角ゴ Pro W3" pitchFamily="-112" charset="-128"/>
            </a:endParaRPr>
          </a:p>
          <a:p>
            <a:r>
              <a:rPr lang="en-US" altLang="en-US" b="0" dirty="0" smtClean="0">
                <a:ea typeface="ヒラギノ角ゴ Pro W3" pitchFamily="-112" charset="-128"/>
              </a:rPr>
              <a:t>Newer OSs are designed to natively incorporate virtualization hooks, enabling virtual machines to be employed with greater ease.</a:t>
            </a:r>
          </a:p>
          <a:p>
            <a:endParaRPr lang="en-US" altLang="en-US" b="0" dirty="0" smtClean="0">
              <a:ea typeface="ヒラギノ角ゴ Pro W3" pitchFamily="-112" charset="-128"/>
            </a:endParaRP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4DB5981E-E554-4300-8813-C05F5866BF38}" type="slidenum">
              <a:rPr lang="en-US" altLang="en-US" smtClean="0"/>
              <a:pPr eaLnBrk="1" hangingPunct="1"/>
              <a:t>11</a:t>
            </a:fld>
            <a:endParaRPr lang="en-US" altLang="en-US" dirty="0" smtClean="0"/>
          </a:p>
        </p:txBody>
      </p:sp>
    </p:spTree>
    <p:extLst>
      <p:ext uri="{BB962C8B-B14F-4D97-AF65-F5344CB8AC3E}">
        <p14:creationId xmlns:p14="http://schemas.microsoft.com/office/powerpoint/2010/main" val="2919136538"/>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68396ECD-75C6-4F41-8B2D-B099987A9FE0}" type="slidenum">
              <a:rPr lang="en-US" altLang="en-US" smtClean="0"/>
              <a:pPr eaLnBrk="1" hangingPunct="1"/>
              <a:t>95</a:t>
            </a:fld>
            <a:endParaRPr lang="en-US" altLang="en-US" dirty="0" smtClean="0"/>
          </a:p>
        </p:txBody>
      </p:sp>
    </p:spTree>
    <p:extLst>
      <p:ext uri="{BB962C8B-B14F-4D97-AF65-F5344CB8AC3E}">
        <p14:creationId xmlns:p14="http://schemas.microsoft.com/office/powerpoint/2010/main" val="62367115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983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68396ECD-75C6-4F41-8B2D-B099987A9FE0}" type="slidenum">
              <a:rPr lang="en-US" altLang="en-US" smtClean="0"/>
              <a:pPr eaLnBrk="1" hangingPunct="1"/>
              <a:t>96</a:t>
            </a:fld>
            <a:endParaRPr lang="en-US" altLang="en-US" dirty="0" smtClean="0"/>
          </a:p>
        </p:txBody>
      </p:sp>
    </p:spTree>
    <p:extLst>
      <p:ext uri="{BB962C8B-B14F-4D97-AF65-F5344CB8AC3E}">
        <p14:creationId xmlns:p14="http://schemas.microsoft.com/office/powerpoint/2010/main" val="197285677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Tree>
    <p:extLst>
      <p:ext uri="{BB962C8B-B14F-4D97-AF65-F5344CB8AC3E}">
        <p14:creationId xmlns:p14="http://schemas.microsoft.com/office/powerpoint/2010/main" val="273575599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2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7102B05-34C1-492A-9BD4-14928F148AA0}" type="slidenum">
              <a:rPr lang="en-US" altLang="en-US" smtClean="0"/>
              <a:pPr eaLnBrk="1" hangingPunct="1"/>
              <a:t>99</a:t>
            </a:fld>
            <a:endParaRPr lang="en-US" altLang="en-US" dirty="0" smtClean="0"/>
          </a:p>
        </p:txBody>
      </p:sp>
    </p:spTree>
    <p:extLst>
      <p:ext uri="{BB962C8B-B14F-4D97-AF65-F5344CB8AC3E}">
        <p14:creationId xmlns:p14="http://schemas.microsoft.com/office/powerpoint/2010/main" val="48918938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2.4 GHz band</a:t>
            </a:r>
            <a:r>
              <a:rPr lang="en-US" dirty="0" smtClean="0"/>
              <a:t> – The</a:t>
            </a:r>
            <a:r>
              <a:rPr lang="en-US" baseline="0" dirty="0" smtClean="0"/>
              <a:t> same band used for 802.11.</a:t>
            </a:r>
            <a:endParaRPr lang="en-US" dirty="0" smtClean="0"/>
          </a:p>
          <a:p>
            <a:r>
              <a:rPr lang="en-US" u="sng" dirty="0" smtClean="0"/>
              <a:t>5 GHz band</a:t>
            </a:r>
            <a:r>
              <a:rPr lang="en-US" dirty="0" smtClean="0"/>
              <a:t> – Allows faster speeds over shorter ranges.</a:t>
            </a:r>
          </a:p>
          <a:p>
            <a:r>
              <a:rPr lang="en-US" u="sng" dirty="0" smtClean="0"/>
              <a:t>Beacon frames</a:t>
            </a:r>
            <a:r>
              <a:rPr lang="en-US" dirty="0" smtClean="0"/>
              <a:t> – A series of frames used in WiFi (802.11) to establish the presence of a wireless network device.</a:t>
            </a:r>
          </a:p>
          <a:p>
            <a:r>
              <a:rPr lang="en-US" u="sng" dirty="0" smtClean="0"/>
              <a:t>Bluebugging</a:t>
            </a:r>
            <a:r>
              <a:rPr lang="en-US" dirty="0" smtClean="0"/>
              <a:t> – The use of a Bluetooth-enabled device to eavesdrop on another person’s conversation using that person’s Bluetooth phone as a transmitter. The bluebug application silently causes a Bluetooth device to make a phone call to another device, causing the phone to act as a transmitter and allowing the listener to eavesdrop on the victim’s conversation in real time.</a:t>
            </a:r>
          </a:p>
          <a:p>
            <a:r>
              <a:rPr lang="en-US" u="sng" dirty="0" smtClean="0"/>
              <a:t>Bluejacking</a:t>
            </a:r>
            <a:r>
              <a:rPr lang="en-US" dirty="0" smtClean="0"/>
              <a:t> – The sending of unsolicited messages over Bluetooth to Bluetooth-enabled devices such as mobile phones, tablets, or laptop computers.</a:t>
            </a:r>
          </a:p>
          <a:p>
            <a:r>
              <a:rPr lang="en-US" u="sng" dirty="0" smtClean="0"/>
              <a:t>Bluesnarfing</a:t>
            </a:r>
            <a:r>
              <a:rPr lang="en-US" dirty="0" smtClean="0"/>
              <a:t> – The unauthorized access of information from a Bluetooth-enabled device through a Bluetooth connection, often between phones,</a:t>
            </a:r>
            <a:r>
              <a:rPr lang="en-US" baseline="0" dirty="0" smtClean="0"/>
              <a:t> </a:t>
            </a:r>
            <a:r>
              <a:rPr lang="en-US" dirty="0" smtClean="0"/>
              <a:t>desktops, laptops, and tablets.</a:t>
            </a:r>
          </a:p>
          <a:p>
            <a:r>
              <a:rPr lang="en-US" u="sng" dirty="0" smtClean="0"/>
              <a:t>Bluetooth DOS</a:t>
            </a:r>
            <a:r>
              <a:rPr lang="en-US" dirty="0" smtClean="0"/>
              <a:t> – The use of Bluetooth technology to perform a denial-of-service attack against another device. In this attack, an attacker repeatedly requests pairing with the victim device. This type of attack does not divulge information or permit access, but is a nuisance. And, more importantly, if done repeatedly it can drain a device’s battery, or prevent other operations from occurring on the victim’s device.</a:t>
            </a:r>
          </a:p>
          <a:p>
            <a:r>
              <a:rPr lang="en-US" u="sng" dirty="0" smtClean="0"/>
              <a:t>Captive portal</a:t>
            </a:r>
            <a:r>
              <a:rPr lang="en-US" dirty="0" smtClean="0"/>
              <a:t> – A website used to validate credentials before allowing access to a network connection.</a:t>
            </a:r>
          </a:p>
          <a:p>
            <a:r>
              <a:rPr lang="en-US" u="sng" dirty="0" smtClean="0"/>
              <a:t>Confidentiality</a:t>
            </a:r>
            <a:r>
              <a:rPr lang="en-US" dirty="0" smtClean="0"/>
              <a:t> – Part of the CIA of security. Refers to the security principle that states that information should not be disclosed to unauthorized</a:t>
            </a:r>
            <a:r>
              <a:rPr lang="en-US" baseline="0" dirty="0" smtClean="0"/>
              <a:t> </a:t>
            </a:r>
            <a:r>
              <a:rPr lang="en-US" dirty="0" smtClean="0"/>
              <a:t>individuals.</a:t>
            </a:r>
          </a:p>
          <a:p>
            <a:r>
              <a:rPr lang="en-US" u="sng" dirty="0" smtClean="0"/>
              <a:t>Direct-sequence spread spectrum (DSSS)</a:t>
            </a:r>
            <a:r>
              <a:rPr lang="en-US" dirty="0" smtClean="0"/>
              <a:t> – A method of distributing a communication over multiple frequencies to avoid interference and detection.</a:t>
            </a:r>
          </a:p>
          <a:p>
            <a:r>
              <a:rPr lang="en-US" u="sng" dirty="0" smtClean="0"/>
              <a:t>Evil twin</a:t>
            </a:r>
            <a:r>
              <a:rPr lang="en-US" dirty="0" smtClean="0"/>
              <a:t> – A wireless attack performed using a second, rogue wireless access point designed to mimic a real access point.</a:t>
            </a:r>
          </a:p>
          <a:p>
            <a:r>
              <a:rPr lang="en-US" u="sng" dirty="0" smtClean="0"/>
              <a:t>Geo-tagging</a:t>
            </a:r>
            <a:r>
              <a:rPr lang="en-US" dirty="0" smtClean="0"/>
              <a:t> – The metadata that contains location-specific information that is attached to other data elements.</a:t>
            </a:r>
          </a:p>
          <a:p>
            <a:r>
              <a:rPr lang="en-US" u="sng" dirty="0" smtClean="0"/>
              <a:t>IEEE 802.1X</a:t>
            </a:r>
            <a:r>
              <a:rPr lang="en-US" u="none" dirty="0" smtClean="0"/>
              <a:t> </a:t>
            </a:r>
            <a:r>
              <a:rPr lang="en-US" dirty="0" smtClean="0"/>
              <a:t>– An IEEE standard for performing authentication over networks.</a:t>
            </a:r>
          </a:p>
          <a:p>
            <a:r>
              <a:rPr lang="en-US" u="sng" dirty="0" smtClean="0"/>
              <a:t>IEEE 802.11</a:t>
            </a:r>
            <a:r>
              <a:rPr lang="en-US" dirty="0" smtClean="0"/>
              <a:t> – A family of standards that describe network protocols for wireless devices.</a:t>
            </a:r>
          </a:p>
          <a:p>
            <a:r>
              <a:rPr lang="en-US" u="sng" dirty="0" smtClean="0"/>
              <a:t>Initialization vector (IV)</a:t>
            </a:r>
            <a:r>
              <a:rPr lang="en-US" dirty="0" smtClean="0"/>
              <a:t> – A data value used to seed a cryptographic algorithm, providing for a measure of randomness.</a:t>
            </a:r>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100</a:t>
            </a:fld>
            <a:endParaRPr lang="en-US" altLang="en-US" dirty="0"/>
          </a:p>
        </p:txBody>
      </p:sp>
    </p:spTree>
    <p:extLst>
      <p:ext uri="{BB962C8B-B14F-4D97-AF65-F5344CB8AC3E}">
        <p14:creationId xmlns:p14="http://schemas.microsoft.com/office/powerpoint/2010/main" val="1245114974"/>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Jailbreaking</a:t>
            </a:r>
            <a:r>
              <a:rPr lang="en-US" dirty="0" smtClean="0"/>
              <a:t> – The process of breaking OS security features designed to limit interactions with the OS itself. Commonly performed on mobile phones to unlock features or break locks to carriers.</a:t>
            </a:r>
          </a:p>
          <a:p>
            <a:r>
              <a:rPr lang="en-US" u="sng" dirty="0" smtClean="0"/>
              <a:t>MAC filtering</a:t>
            </a:r>
            <a:r>
              <a:rPr lang="en-US" dirty="0" smtClean="0"/>
              <a:t> – The use of layer 2 MAC addresses to filter traffic to only authorized NIC cards.</a:t>
            </a:r>
          </a:p>
          <a:p>
            <a:r>
              <a:rPr lang="en-US" u="sng" dirty="0" smtClean="0"/>
              <a:t>MIMO</a:t>
            </a:r>
            <a:r>
              <a:rPr lang="en-US" dirty="0" smtClean="0"/>
              <a:t> – A set of multiple-input and multiple-output antenna technologies where the available antennas are spread over a multitude of independent access points each having one or multiple antennas.</a:t>
            </a:r>
          </a:p>
          <a:p>
            <a:r>
              <a:rPr lang="en-US" u="sng" dirty="0" smtClean="0"/>
              <a:t>Mobile device management (MDM)</a:t>
            </a:r>
            <a:r>
              <a:rPr lang="en-US" dirty="0" smtClean="0"/>
              <a:t> – A marketing term for a collective set of commonly employed protection elements associated with mobile devices.</a:t>
            </a:r>
          </a:p>
          <a:p>
            <a:r>
              <a:rPr lang="en-US" u="sng" dirty="0" smtClean="0"/>
              <a:t>Near field communication (NFC)</a:t>
            </a:r>
            <a:r>
              <a:rPr lang="en-US" dirty="0" smtClean="0"/>
              <a:t> – A set of standards and protocols for establishing a communication link over very short distances. Used in mobile devices.</a:t>
            </a:r>
          </a:p>
          <a:p>
            <a:r>
              <a:rPr lang="en-US" u="sng" dirty="0" smtClean="0"/>
              <a:t>Orthogonal frequency division multiplexing (OFDM)</a:t>
            </a:r>
            <a:r>
              <a:rPr lang="en-US" dirty="0" smtClean="0"/>
              <a:t> – Multiplexes, or separates, the data to be transmitted into smaller chunks and then transmits the chunks on several subchannels. This use of subchannels is what the “frequency division” portion of the name refers to. Both of these techniques, multiplexing and frequency division, are used to avoid interference. Orthogonal refers to the manner in which the subchannels are assigned, principally to avoid crosstalk, or interference with your own channels.</a:t>
            </a:r>
          </a:p>
          <a:p>
            <a:r>
              <a:rPr lang="en-US" u="sng" dirty="0" smtClean="0"/>
              <a:t>RC4 stream cipher</a:t>
            </a:r>
            <a:r>
              <a:rPr lang="en-US" dirty="0" smtClean="0"/>
              <a:t> – A stream cipher used in TLS and WEP.</a:t>
            </a:r>
          </a:p>
          <a:p>
            <a:r>
              <a:rPr lang="en-US" u="sng" dirty="0" smtClean="0"/>
              <a:t>Remote wiping</a:t>
            </a:r>
            <a:r>
              <a:rPr lang="en-US" dirty="0" smtClean="0"/>
              <a:t> – An action that typically removes data stored on the device and resets the device to factory settings.</a:t>
            </a:r>
          </a:p>
          <a:p>
            <a:r>
              <a:rPr lang="en-US" u="sng" dirty="0" smtClean="0"/>
              <a:t>Rogue access point</a:t>
            </a:r>
            <a:r>
              <a:rPr lang="en-US" dirty="0" smtClean="0"/>
              <a:t> – An unauthorized access point inserted into a network allowing unauthorized wireless access.</a:t>
            </a:r>
          </a:p>
          <a:p>
            <a:r>
              <a:rPr lang="en-US" u="sng" dirty="0" smtClean="0"/>
              <a:t>Screen locking</a:t>
            </a:r>
            <a:r>
              <a:rPr lang="en-US" dirty="0" smtClean="0"/>
              <a:t> – A phone’s capability whereby one must enter a passcode or PIN to unlock the device. It is highly recommended that screen locks be enforced for all mobile devices.</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101</a:t>
            </a:fld>
            <a:endParaRPr lang="en-US" altLang="en-US" dirty="0"/>
          </a:p>
        </p:txBody>
      </p:sp>
    </p:spTree>
    <p:extLst>
      <p:ext uri="{BB962C8B-B14F-4D97-AF65-F5344CB8AC3E}">
        <p14:creationId xmlns:p14="http://schemas.microsoft.com/office/powerpoint/2010/main" val="414949116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Service set identifier (SSID)</a:t>
            </a:r>
            <a:r>
              <a:rPr lang="en-US" dirty="0" smtClean="0"/>
              <a:t> – Identifies a specific 802.11 wireless network. It transmits information about the access point to which the wireless client is connecting.</a:t>
            </a:r>
          </a:p>
          <a:p>
            <a:r>
              <a:rPr lang="en-US" u="sng" dirty="0" smtClean="0"/>
              <a:t>Site survey</a:t>
            </a:r>
            <a:r>
              <a:rPr lang="en-US" dirty="0" smtClean="0"/>
              <a:t> – Involves several steps: mapping the floor plan, testing for RF interference, testing for RF coverage, and analysis of material via software.</a:t>
            </a:r>
          </a:p>
          <a:p>
            <a:r>
              <a:rPr lang="en-US" u="sng" dirty="0" smtClean="0"/>
              <a:t>Temporal Key Integrity Protocol (TKIP)</a:t>
            </a:r>
            <a:r>
              <a:rPr lang="en-US" dirty="0" smtClean="0"/>
              <a:t> – A security protocol used in 802.11 wireless networks.</a:t>
            </a:r>
          </a:p>
          <a:p>
            <a:r>
              <a:rPr lang="en-US" u="sng" dirty="0" smtClean="0"/>
              <a:t>WAP gap</a:t>
            </a:r>
            <a:r>
              <a:rPr lang="en-US" dirty="0" smtClean="0"/>
              <a:t> – Refers to the confidentiality of information where the two different networks meet</a:t>
            </a:r>
            <a:r>
              <a:rPr lang="en-US" baseline="0" dirty="0" smtClean="0"/>
              <a:t> on </a:t>
            </a:r>
            <a:r>
              <a:rPr lang="en-US" dirty="0" smtClean="0"/>
              <a:t>the WAP gateway.</a:t>
            </a:r>
          </a:p>
          <a:p>
            <a:r>
              <a:rPr lang="en-US" u="sng" dirty="0" smtClean="0"/>
              <a:t>Wi-Fi Protected Access 2 (WPA2)</a:t>
            </a:r>
            <a:r>
              <a:rPr lang="en-US" baseline="0" dirty="0" smtClean="0"/>
              <a:t> – A protocol to secure wireless communications using a subset of the 802.11i standard.</a:t>
            </a: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102</a:t>
            </a:fld>
            <a:endParaRPr lang="en-US" altLang="en-US" dirty="0"/>
          </a:p>
        </p:txBody>
      </p:sp>
    </p:spTree>
    <p:extLst>
      <p:ext uri="{BB962C8B-B14F-4D97-AF65-F5344CB8AC3E}">
        <p14:creationId xmlns:p14="http://schemas.microsoft.com/office/powerpoint/2010/main" val="13708421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IEEE 802.11 protocol has been standardized by the IEEE for wireless local area networks (LANs). Three versions are currently in production—802.11g, 802.11a, and 802.11n. The latest standard is 802.11ac, but it provides backward compatibility with 802.11g hardware. Cellular phone technology has moved rapidly to embrace data transmission and the Internet.</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Wireless Application Protocol (WAP) was one of the pioneers of mobile data applications, but it has been overtaken by a variety of protocols pushing us to fourth-generation (4G) mobile networks.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Bluetooth is a short-range wireless protocol typically used on small devices such as mobile phones. Early versions of these phones also had Bluetooth on and discoverable as a default, making the compromise of a nearby phone easy. Security research has focused on finding problems with these devices simply because the devices are so common.</a:t>
            </a:r>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86EA295-9227-4E42-B765-E8AD69093517}" type="slidenum">
              <a:rPr lang="en-US" altLang="en-US" smtClean="0"/>
              <a:pPr eaLnBrk="1" hangingPunct="1"/>
              <a:t>103</a:t>
            </a:fld>
            <a:endParaRPr lang="en-US" altLang="en-US" dirty="0" smtClean="0"/>
          </a:p>
        </p:txBody>
      </p:sp>
    </p:spTree>
    <p:extLst>
      <p:ext uri="{BB962C8B-B14F-4D97-AF65-F5344CB8AC3E}">
        <p14:creationId xmlns:p14="http://schemas.microsoft.com/office/powerpoint/2010/main" val="1337551959"/>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Summary table of the 802.11 family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104</a:t>
            </a:fld>
            <a:endParaRPr lang="en-US" altLang="en-US" dirty="0"/>
          </a:p>
        </p:txBody>
      </p:sp>
    </p:spTree>
    <p:extLst>
      <p:ext uri="{BB962C8B-B14F-4D97-AF65-F5344CB8AC3E}">
        <p14:creationId xmlns:p14="http://schemas.microsoft.com/office/powerpoint/2010/main" val="68367862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p:cNvSpPr>
            <a:spLocks noGrp="1" noRot="1" noChangeAspect="1" noTextEdit="1"/>
          </p:cNvSpPr>
          <p:nvPr>
            <p:ph type="sldImg"/>
          </p:nvPr>
        </p:nvSpPr>
        <p:spPr>
          <a:ln/>
        </p:spPr>
      </p:sp>
      <p:sp>
        <p:nvSpPr>
          <p:cNvPr id="348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Tech Tip:</a:t>
            </a:r>
            <a:r>
              <a:rPr lang="en-US" altLang="en-US" b="1" baseline="0" dirty="0" smtClean="0">
                <a:latin typeface="Arial" pitchFamily="34" charset="0"/>
                <a:ea typeface="ヒラギノ角ゴ Pro W3" pitchFamily="-112"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There are several different wireless bands in common use today, the most common of which is the Wi-Fi series, referring to the 802.11 Wireless LAN standards certified by the Wi-Fi Alliance. Another set of bands is </a:t>
            </a:r>
            <a:r>
              <a:rPr lang="en-US" sz="1200" b="1" i="0" kern="1200" dirty="0" smtClean="0">
                <a:solidFill>
                  <a:schemeClr val="tx1"/>
                </a:solidFill>
                <a:effectLst/>
                <a:latin typeface="Arial" charset="0"/>
                <a:ea typeface="ヒラギノ角ゴ Pro W3" pitchFamily="-111" charset="-128"/>
                <a:cs typeface="ヒラギノ角ゴ Pro W3" pitchFamily="-111" charset="-128"/>
              </a:rPr>
              <a:t>WiMAX</a:t>
            </a:r>
            <a:r>
              <a:rPr lang="en-US" sz="1200" i="0" kern="1200" dirty="0" smtClean="0">
                <a:solidFill>
                  <a:schemeClr val="tx1"/>
                </a:solidFill>
                <a:effectLst/>
                <a:latin typeface="Arial" charset="0"/>
                <a:ea typeface="ヒラギノ角ゴ Pro W3" pitchFamily="-111" charset="-128"/>
                <a:cs typeface="ヒラギノ角ゴ Pro W3" pitchFamily="-111" charset="-128"/>
              </a:rPr>
              <a:t>, which refers to the set of 802.16 wireless network standards ratified by the WiMAX Forum. Lastly, there is </a:t>
            </a:r>
            <a:r>
              <a:rPr lang="en-US" sz="1200" b="1" i="0" kern="1200" dirty="0" smtClean="0">
                <a:solidFill>
                  <a:schemeClr val="tx1"/>
                </a:solidFill>
                <a:effectLst/>
                <a:latin typeface="Arial" charset="0"/>
                <a:ea typeface="ヒラギノ角ゴ Pro W3" pitchFamily="-111" charset="-128"/>
                <a:cs typeface="ヒラギノ角ゴ Pro W3" pitchFamily="-111" charset="-128"/>
              </a:rPr>
              <a:t>ZigBee</a:t>
            </a:r>
            <a:r>
              <a:rPr lang="en-US" sz="1200" i="0" kern="1200" dirty="0" smtClean="0">
                <a:solidFill>
                  <a:schemeClr val="tx1"/>
                </a:solidFill>
                <a:effectLst/>
                <a:latin typeface="Arial" charset="0"/>
                <a:ea typeface="ヒラギノ角ゴ Pro W3" pitchFamily="-111" charset="-128"/>
                <a:cs typeface="ヒラギノ角ゴ Pro W3" pitchFamily="-111" charset="-128"/>
              </a:rPr>
              <a:t>, a lowpower, personal area networking technology described by the IEEE 802.15.4 series.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itchFamily="34" charset="0"/>
              <a:ea typeface="ヒラギノ角ゴ Pro W3" pitchFamily="-112" charset="-128"/>
            </a:endParaRPr>
          </a:p>
        </p:txBody>
      </p:sp>
      <p:sp>
        <p:nvSpPr>
          <p:cNvPr id="348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86EA295-9227-4E42-B765-E8AD69093517}" type="slidenum">
              <a:rPr lang="en-US" altLang="en-US" smtClean="0"/>
              <a:pPr eaLnBrk="1" hangingPunct="1"/>
              <a:t>105</a:t>
            </a:fld>
            <a:endParaRPr lang="en-US" altLang="en-US" dirty="0" smtClean="0"/>
          </a:p>
        </p:txBody>
      </p:sp>
    </p:spTree>
    <p:extLst>
      <p:ext uri="{BB962C8B-B14F-4D97-AF65-F5344CB8AC3E}">
        <p14:creationId xmlns:p14="http://schemas.microsoft.com/office/powerpoint/2010/main" val="23030925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0" dirty="0" smtClean="0">
                <a:ea typeface="ヒラギノ角ゴ Pro W3" pitchFamily="-112" charset="-128"/>
              </a:rPr>
              <a:t>Snapshots have great utility because they are like a savepoint for an entire system. Snapshots can be used to roll a system back to a previous point in time, undo operations, or provide a quick means of recovery from a complex, system-altering change that has gone awry. Snapshots can be used to roll a system back to a previous point in time, undo operations, or provide a quick means of recovery from a complex, system-altering change that has gone awry. Snapshots act as a form of backup and are typically much faster than normal system backup and recovery operations.</a:t>
            </a:r>
          </a:p>
          <a:p>
            <a:endParaRPr lang="en-US" altLang="en-US" b="0" dirty="0" smtClean="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Having an OS operate in a virtual environment does not change the need for security associated with the OS.</a:t>
            </a:r>
          </a:p>
          <a:p>
            <a:endParaRPr lang="en-US" altLang="en-US" sz="1200" b="0" i="0" kern="1200" dirty="0" smtClean="0">
              <a:solidFill>
                <a:schemeClr val="tx1"/>
              </a:solidFill>
              <a:effectLst/>
              <a:latin typeface="Arial" charset="0"/>
              <a:ea typeface="ヒラギノ角ゴ Pro W3" pitchFamily="-111"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b="0" dirty="0" smtClean="0">
                <a:ea typeface="ヒラギノ角ゴ Pro W3" pitchFamily="-112" charset="-128"/>
              </a:rPr>
              <a:t>When you set up a virtualization environment, protecting the host OS and hypervisor level is critical for system stability. The best practice is to avoid the installation of any applications on the host-level machine. All apps should be housed and run in a virtual environment. This aids in the stability by providing separation between the application and the host OS. The term elasticity refers to the ability of a system to expand/contract as system requirements dictate. One of the advantages of virtualization is that a virtual machine can be moved to larger or smaller environments based on needs. If a VM needs more processing power, then migrating the VM to a new hardware system with greater CPU capacity allows the system to expand without having to rebuild it.</a:t>
            </a:r>
          </a:p>
          <a:p>
            <a:endParaRPr lang="en-US" altLang="en-US" b="0" dirty="0" smtClean="0">
              <a:ea typeface="ヒラギノ角ゴ Pro W3" pitchFamily="-112" charset="-128"/>
            </a:endParaRPr>
          </a:p>
          <a:p>
            <a:endParaRPr lang="en-US" altLang="en-US" b="0" dirty="0" smtClean="0">
              <a:ea typeface="ヒラギノ角ゴ Pro W3" pitchFamily="-112" charset="-128"/>
            </a:endParaRPr>
          </a:p>
        </p:txBody>
      </p:sp>
      <p:sp>
        <p:nvSpPr>
          <p:cNvPr id="614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ヒラギノ角ゴ Pro W3" pitchFamily="-112" charset="-128"/>
              </a:defRPr>
            </a:lvl1pPr>
            <a:lvl2pPr marL="739755" indent="-284521" defTabSz="938920" eaLnBrk="0" hangingPunct="0">
              <a:defRPr>
                <a:solidFill>
                  <a:schemeClr val="tx1"/>
                </a:solidFill>
                <a:latin typeface="Arial" charset="0"/>
                <a:ea typeface="ヒラギノ角ゴ Pro W3" pitchFamily="-112" charset="-128"/>
              </a:defRPr>
            </a:lvl2pPr>
            <a:lvl3pPr marL="1138085" indent="-227617" defTabSz="938920" eaLnBrk="0" hangingPunct="0">
              <a:defRPr>
                <a:solidFill>
                  <a:schemeClr val="tx1"/>
                </a:solidFill>
                <a:latin typeface="Arial" charset="0"/>
                <a:ea typeface="ヒラギノ角ゴ Pro W3" pitchFamily="-112" charset="-128"/>
              </a:defRPr>
            </a:lvl3pPr>
            <a:lvl4pPr marL="1593319" indent="-227617" defTabSz="938920" eaLnBrk="0" hangingPunct="0">
              <a:defRPr>
                <a:solidFill>
                  <a:schemeClr val="tx1"/>
                </a:solidFill>
                <a:latin typeface="Arial" charset="0"/>
                <a:ea typeface="ヒラギノ角ゴ Pro W3" pitchFamily="-112" charset="-128"/>
              </a:defRPr>
            </a:lvl4pPr>
            <a:lvl5pPr marL="2048553" indent="-227617" defTabSz="938920" eaLnBrk="0" hangingPunct="0">
              <a:defRPr>
                <a:solidFill>
                  <a:schemeClr val="tx1"/>
                </a:solidFill>
                <a:latin typeface="Arial"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charset="0"/>
                <a:ea typeface="ヒラギノ角ゴ Pro W3" pitchFamily="-112" charset="-128"/>
              </a:defRPr>
            </a:lvl9pPr>
          </a:lstStyle>
          <a:p>
            <a:pPr eaLnBrk="1" hangingPunct="1"/>
            <a:fld id="{4DB5981E-E554-4300-8813-C05F5866BF38}" type="slidenum">
              <a:rPr lang="en-US" altLang="en-US" smtClean="0"/>
              <a:pPr eaLnBrk="1" hangingPunct="1"/>
              <a:t>12</a:t>
            </a:fld>
            <a:endParaRPr lang="en-US" altLang="en-US" dirty="0" smtClean="0"/>
          </a:p>
        </p:txBody>
      </p:sp>
    </p:spTree>
    <p:extLst>
      <p:ext uri="{BB962C8B-B14F-4D97-AF65-F5344CB8AC3E}">
        <p14:creationId xmlns:p14="http://schemas.microsoft.com/office/powerpoint/2010/main" val="3025884135"/>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an attacker can get close enough to the signal’s source as it is being broadcast, he can at the very least listen to the access point and clients talking to capture all the packets for examination, as depicted in this figure.</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Attackers can also try to modify the traffic being sent or try to send their own traffic to disrupt the system. In this chapter, you will learn about the different types of attacks that wireless networks face.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106</a:t>
            </a:fld>
            <a:endParaRPr lang="en-US" altLang="en-US" dirty="0"/>
          </a:p>
        </p:txBody>
      </p:sp>
    </p:spTree>
    <p:extLst>
      <p:ext uri="{BB962C8B-B14F-4D97-AF65-F5344CB8AC3E}">
        <p14:creationId xmlns:p14="http://schemas.microsoft.com/office/powerpoint/2010/main" val="3571876313"/>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altLang="en-US" dirty="0" smtClean="0">
                <a:latin typeface="Arial" pitchFamily="34" charset="0"/>
                <a:ea typeface="ヒラギノ角ゴ Pro W3" pitchFamily="-112" charset="-128"/>
              </a:rPr>
              <a:t>The need for more and more bandwidth has pushed carriers to adopt a more IP-centric routing methodology with technologies such as High Speed Packet Access (HSPA) and Evolution Data Optimized (EVDO). Mobile phones have ruthlessly advanced with new technologies and services, causing phones and the carrier networks that support them to be described in generations—1G, 2G, 3G, and 4G. 1G refers to the original analog cellular standard, Advanced Mobile Phone System (AMPS). 2G refers to the digital network that superseded it. 3G is the system of mobile networks that followed, with many different implementations carrying data at up to 400 Kbps. 4G represents the current state of mobile phones with LTE being the primary method. 4G allows carriers to offer a wider array of services to the consumer, including broadband data service up to 14.4 Mbps and video calling. 4G is also a move to an entirely IP-based network for all services, running voice over IP (VoIP) on your mobile phone and speeds up to 1 Gbps.</a:t>
            </a:r>
          </a:p>
          <a:p>
            <a:pPr>
              <a:buFontTx/>
              <a:buNone/>
            </a:pPr>
            <a:endParaRPr lang="en-US" altLang="en-US" dirty="0" smtClean="0">
              <a:latin typeface="Arial" pitchFamily="34" charset="0"/>
              <a:ea typeface="ヒラギノ角ゴ Pro W3" pitchFamily="-112" charset="-128"/>
            </a:endParaRPr>
          </a:p>
          <a:p>
            <a:pPr>
              <a:buFontTx/>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All of these “gee-whiz” features are nice, but how secure are your bits and bytes going to be when they’re traveling across a mobile carrier’s network? All the protocols mentioned have their own security implementations—WAP applies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its own Wireless Transport Layer Security (WTLS) to attempt to secure data transmissions, but WAP still has issues such as the “WAP gap” (as discussed next). 3G networks have attempted to push a large amount of security down the stack and rely on the encryption designed into the wireless protocol.</a:t>
            </a:r>
            <a:endParaRPr lang="en-US" altLang="en-US" dirty="0" smtClean="0">
              <a:latin typeface="Arial" pitchFamily="34" charset="0"/>
              <a:ea typeface="ヒラギノ角ゴ Pro W3" pitchFamily="-112" charset="-128"/>
            </a:endParaRPr>
          </a:p>
          <a:p>
            <a:pPr>
              <a:buFontTx/>
              <a:buNone/>
            </a:pPr>
            <a:endParaRPr lang="en-US" altLang="en-US" dirty="0" smtClean="0">
              <a:latin typeface="Arial" pitchFamily="34" charset="0"/>
              <a:ea typeface="ヒラギノ角ゴ Pro W3" pitchFamily="-112" charset="-128"/>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A4CAC40E-404D-4B5F-969E-D65C4D9E08EF}" type="slidenum">
              <a:rPr lang="en-US" altLang="en-US" smtClean="0"/>
              <a:pPr eaLnBrk="1" hangingPunct="1"/>
              <a:t>107</a:t>
            </a:fld>
            <a:endParaRPr lang="en-US" altLang="en-US" dirty="0" smtClean="0"/>
          </a:p>
        </p:txBody>
      </p:sp>
    </p:spTree>
    <p:extLst>
      <p:ext uri="{BB962C8B-B14F-4D97-AF65-F5344CB8AC3E}">
        <p14:creationId xmlns:p14="http://schemas.microsoft.com/office/powerpoint/2010/main" val="2753527666"/>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cellular phones first hit the market, security wasn’t an issue—if you wanted to keep your phone safe, you’d simply keep it physically secure and not loan it to people you didn’t want making calls. Its only function was that of a telephone.</a:t>
            </a:r>
          </a:p>
          <a:p>
            <a:endParaRPr lang="en-US" dirty="0" smtClean="0"/>
          </a:p>
          <a:p>
            <a:r>
              <a:rPr lang="en-US" dirty="0" smtClean="0"/>
              <a:t>The advance of digital circuitry has added amazing power in smaller and smaller devices, causing security to be an issue as the software becomes more and more complicated. Today’s small and inexpensive products have made the wireless market grow by leaps and bounds, as traditional wireless devices such as cellular phones and pagers have been replaced by tablets and smartphones.</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108</a:t>
            </a:fld>
            <a:endParaRPr lang="en-US" altLang="en-US" dirty="0"/>
          </a:p>
        </p:txBody>
      </p:sp>
    </p:spTree>
    <p:extLst>
      <p:ext uri="{BB962C8B-B14F-4D97-AF65-F5344CB8AC3E}">
        <p14:creationId xmlns:p14="http://schemas.microsoft.com/office/powerpoint/2010/main" val="61150666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itchFamily="34" charset="0"/>
              <a:ea typeface="ヒラギノ角ゴ Pro W3" pitchFamily="-112" charset="-128"/>
            </a:endParaRP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72D0709-6C02-4B34-B358-965BA874DD90}" type="slidenum">
              <a:rPr lang="en-US" altLang="en-US" smtClean="0"/>
              <a:pPr eaLnBrk="1" hangingPunct="1"/>
              <a:t>109</a:t>
            </a:fld>
            <a:endParaRPr lang="en-US" altLang="en-US" dirty="0" smtClean="0"/>
          </a:p>
        </p:txBody>
      </p:sp>
    </p:spTree>
    <p:extLst>
      <p:ext uri="{BB962C8B-B14F-4D97-AF65-F5344CB8AC3E}">
        <p14:creationId xmlns:p14="http://schemas.microsoft.com/office/powerpoint/2010/main" val="2170611507"/>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WTLS uses a modified version of the Transport Layer Security (TLS) protocol, which is the replacement for Secure Sockets Layer (SSL).</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WTLS protocol supports several popular bulk encryption algorithms, including Data Encryption Standard (DES), Triple DES (3DES), RC5, and International</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Data Encryption Algorithm</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(IDEA).</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WTLS implements integrity through the use of </a:t>
            </a:r>
            <a:r>
              <a:rPr lang="en-US" sz="1200" i="1" kern="1200" dirty="0" smtClean="0">
                <a:solidFill>
                  <a:schemeClr val="tx1"/>
                </a:solidFill>
                <a:effectLst/>
                <a:latin typeface="Arial" charset="0"/>
                <a:ea typeface="ヒラギノ角ゴ Pro W3" pitchFamily="-111" charset="-128"/>
                <a:cs typeface="ヒラギノ角ゴ Pro W3" pitchFamily="-111" charset="-128"/>
              </a:rPr>
              <a:t>message authentication codes (MACs)</a:t>
            </a:r>
            <a:r>
              <a:rPr lang="en-US" sz="1200" i="0" kern="1200" dirty="0" smtClean="0">
                <a:solidFill>
                  <a:schemeClr val="tx1"/>
                </a:solidFill>
                <a:effectLst/>
                <a:latin typeface="Arial" charset="0"/>
                <a:ea typeface="ヒラギノ角ゴ Pro W3" pitchFamily="-111" charset="-128"/>
                <a:cs typeface="ヒラギノ角ゴ Pro W3" pitchFamily="-111" charset="-128"/>
              </a:rPr>
              <a:t>. A MAC algorithm generates a one-way hash of the compressed WTLS data. WTLS supports the MD5 and SHA MAC algorithms. The MAC algorithm is also decided during the WTLS handshake. WTLS supports the MD5 and SHA MAC algorithms. The MAC algorithm is also decided during the WTLS handshake.</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TLS protocol that WTLS is based on is designed around Internet-based computers, machines that have relatively high processing power, large amounts of memory, and sufficient bandwidth available for Internet applications. Devices that WTLS must accommodate are limited in all these respects. Thus, WTLS has to be able to cope with small amounts of memory and limited processor capacity, as well as long round-trip times that TLS could not handle well. These requirements are the primary reasons that WTLS has security issues.</a:t>
            </a:r>
          </a:p>
          <a:p>
            <a:endParaRPr lang="en-US" altLang="en-US" sz="1200" i="0" kern="1200" dirty="0" smtClean="0">
              <a:solidFill>
                <a:schemeClr val="tx1"/>
              </a:solidFill>
              <a:effectLst/>
              <a:latin typeface="Arial" charset="0"/>
              <a:ea typeface="ヒラギノ角ゴ Pro W3" pitchFamily="-111" charset="-128"/>
            </a:endParaRPr>
          </a:p>
          <a:p>
            <a:endParaRPr lang="en-US" altLang="en-US" dirty="0" smtClean="0">
              <a:latin typeface="Arial" pitchFamily="34" charset="0"/>
              <a:ea typeface="ヒラギノ角ゴ Pro W3" pitchFamily="-112" charset="-128"/>
            </a:endParaRP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72D0709-6C02-4B34-B358-965BA874DD90}" type="slidenum">
              <a:rPr lang="en-US" altLang="en-US" smtClean="0"/>
              <a:pPr eaLnBrk="1" hangingPunct="1"/>
              <a:t>110</a:t>
            </a:fld>
            <a:endParaRPr lang="en-US" altLang="en-US" dirty="0" smtClean="0"/>
          </a:p>
        </p:txBody>
      </p:sp>
    </p:spTree>
    <p:extLst>
      <p:ext uri="{BB962C8B-B14F-4D97-AF65-F5344CB8AC3E}">
        <p14:creationId xmlns:p14="http://schemas.microsoft.com/office/powerpoint/2010/main" val="169090048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6FCF19B-7C2C-417D-80FE-9EF35BCDC399}" type="slidenum">
              <a:rPr lang="en-US" altLang="en-US" smtClean="0"/>
              <a:pPr eaLnBrk="1" hangingPunct="1"/>
              <a:t>111</a:t>
            </a:fld>
            <a:endParaRPr lang="en-US" altLang="en-US" dirty="0" smtClean="0"/>
          </a:p>
        </p:txBody>
      </p:sp>
    </p:spTree>
    <p:extLst>
      <p:ext uri="{BB962C8B-B14F-4D97-AF65-F5344CB8AC3E}">
        <p14:creationId xmlns:p14="http://schemas.microsoft.com/office/powerpoint/2010/main" val="1309337640"/>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p:cNvSpPr>
            <a:spLocks noGrp="1" noRot="1" noChangeAspect="1" noTextEdit="1"/>
          </p:cNvSpPr>
          <p:nvPr>
            <p:ph type="sldImg"/>
          </p:nvPr>
        </p:nvSpPr>
        <p:spPr>
          <a:ln/>
        </p:spPr>
      </p:sp>
      <p:sp>
        <p:nvSpPr>
          <p:cNvPr id="39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chosen-plaintext attack works on the principle of a predictable initialization vector (IV). By the nature of the transport medium that it is using, WAP, WTLS needs to support unreliable transport. This forces the IV to be based on data already known to the client, and WTLS uses a linear IV computation. Because the IV is based on the sequence number of the packet, and several packets are sent unencrypted, entropy is severely decreased. This lack of entropy in the encrypted data reduces confidentiality.</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Now consider the PKCS #1 attack. Public Key Cryptography Standards (PKCS), used in conjunction with RSA encryption, provide standards for formatting the padding used to generate a correctly formatted block size. When the client receives the block, it will reply to the sender as to the validity of the block. An attacker takes advantage of this by attempting to send multiple guesses at the padding to force a padding error. In vulnerable implementations, when RSA signatures and encryption are performed per PKCS #1, the RSA messages can be decrypted with approximately 220 chosen ciphertext queries. Alert messages in WTLS are sometimes sent in plaintext and are not authenticated. This fact could allow an attacker to overwrite an encrypted packet from the actual sender with a plaintext alert message, leading to possible disruption of the connection through, for instance, a truncation attack.</a:t>
            </a:r>
          </a:p>
          <a:p>
            <a:endParaRPr lang="en-US" altLang="en-US" sz="1200" i="0" kern="1200" dirty="0" smtClean="0">
              <a:solidFill>
                <a:schemeClr val="tx1"/>
              </a:solidFill>
              <a:effectLst/>
              <a:latin typeface="Arial" charset="0"/>
              <a:ea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WTLS acts as the security protocol for the WAP network, and TLS is the standard for the Internet, so the WAP gateway has to perform translation from one encryption standard to the other. This translation forces all messages to be seen by the WAP gateway in plaintext. This is a weak point in the network design, but from an attacker’s perspective, it’s a much more difficult target than the WTLS protocol itself. Threats to the WAP gateway can be minimized through careful infrastructure design, such as selecting a secure physical location and allowing only outbound traffic from the gateway. A risk of compromise still exists, however, and an attacker would find a WAP gateway an especially appealing target, as plaintext messages are processed through it from all wireless devices, not just a single user. The solution for this is to have end-to-end security layered over anything underlying, in effect creating a VPN from the endpoint to the mobile device, or to standardize on a full implementation of TLS for end-to-end encryption and strong authentication. The limited nature of the devices hampers the ability of the security protocols to operate as intended, compromising any real security to be implemented on WAP networks.</a:t>
            </a:r>
            <a:endParaRPr lang="en-US" altLang="en-US" sz="1200" i="0" kern="1200" dirty="0" smtClean="0">
              <a:solidFill>
                <a:schemeClr val="tx1"/>
              </a:solidFill>
              <a:effectLst/>
              <a:latin typeface="Arial" charset="0"/>
              <a:ea typeface="ヒラギノ角ゴ Pro W3" pitchFamily="-111" charset="-128"/>
            </a:endParaRPr>
          </a:p>
          <a:p>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p:txBody>
      </p:sp>
      <p:sp>
        <p:nvSpPr>
          <p:cNvPr id="39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6FCF19B-7C2C-417D-80FE-9EF35BCDC399}" type="slidenum">
              <a:rPr lang="en-US" altLang="en-US" smtClean="0"/>
              <a:pPr eaLnBrk="1" hangingPunct="1"/>
              <a:t>112</a:t>
            </a:fld>
            <a:endParaRPr lang="en-US" altLang="en-US" dirty="0" smtClean="0"/>
          </a:p>
        </p:txBody>
      </p:sp>
    </p:spTree>
    <p:extLst>
      <p:ext uri="{BB962C8B-B14F-4D97-AF65-F5344CB8AC3E}">
        <p14:creationId xmlns:p14="http://schemas.microsoft.com/office/powerpoint/2010/main" val="1736128942"/>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concern over the so-called </a:t>
            </a:r>
            <a:r>
              <a:rPr lang="en-US" b="1" dirty="0" smtClean="0"/>
              <a:t>WAP gap</a:t>
            </a:r>
            <a:r>
              <a:rPr lang="en-US" dirty="0" smtClean="0"/>
              <a:t> involves confidentiality of information where the two different networks meet, the WAP gateway, as shown in this figure.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113</a:t>
            </a:fld>
            <a:endParaRPr lang="en-US" altLang="en-US" dirty="0"/>
          </a:p>
        </p:txBody>
      </p:sp>
    </p:spTree>
    <p:extLst>
      <p:ext uri="{BB962C8B-B14F-4D97-AF65-F5344CB8AC3E}">
        <p14:creationId xmlns:p14="http://schemas.microsoft.com/office/powerpoint/2010/main" val="2228174013"/>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Tx/>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Our cell phones are one of the most visible indicators of advancing technology. Within recent memory, we were forced to switch from old analog phones to digital models. The networks have been upgraded to 3G, greatly enhancing speed and lowering latency. This has reduced the need for lightweight protocols to handle data transmission, and more standard protocols such as IP can be used. The increased power and memory of the handheld devices also reduce the need for lighter-weight encryption protocols. This has caused the protocols used for 3G mobile devices to build in their own encryption protocols. Security will rely on these lower-level protocols or standard application-level security protocols used in normal IP traffic.</a:t>
            </a:r>
          </a:p>
          <a:p>
            <a:pPr>
              <a:buFontTx/>
              <a:buNone/>
            </a:pPr>
            <a:endParaRPr lang="en-US" altLang="en-US" sz="1200" i="0" kern="1200" dirty="0" smtClean="0">
              <a:solidFill>
                <a:schemeClr val="tx1"/>
              </a:solidFill>
              <a:effectLst/>
              <a:latin typeface="Arial" charset="0"/>
              <a:ea typeface="ヒラギノ角ゴ Pro W3" pitchFamily="-111" charset="-128"/>
            </a:endParaRPr>
          </a:p>
          <a:p>
            <a:pPr>
              <a:buFontTx/>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Multiple attacks have been launched against this cipher. While the attacks tend to be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impractical, this shows that application layer security is needed for secure transmission of data on mobile devices. WAP and WTLS can be used over the lower-level protocols, but traditional TLS can also be used.</a:t>
            </a:r>
            <a:endParaRPr lang="en-US" altLang="en-US" dirty="0" smtClean="0">
              <a:latin typeface="Arial" pitchFamily="34" charset="0"/>
              <a:ea typeface="ヒラギノ角ゴ Pro W3" pitchFamily="-112"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688B1B9-2917-47CA-BEA8-36DA918BE516}" type="slidenum">
              <a:rPr lang="en-US" altLang="en-US" smtClean="0"/>
              <a:pPr eaLnBrk="1" hangingPunct="1"/>
              <a:t>114</a:t>
            </a:fld>
            <a:endParaRPr lang="en-US" altLang="en-US" dirty="0" smtClean="0"/>
          </a:p>
        </p:txBody>
      </p:sp>
    </p:spTree>
    <p:extLst>
      <p:ext uri="{BB962C8B-B14F-4D97-AF65-F5344CB8AC3E}">
        <p14:creationId xmlns:p14="http://schemas.microsoft.com/office/powerpoint/2010/main" val="3121055870"/>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as the mobile network carriers were finishing the rollout of 3G services, 4G networks appeared on the horizon. The desire for anywhere, anytime Internet connectivity at speeds near that of a wired connection drives deployment of these next-generation services. 4G can support high-quality VoIP connections, video calls, and real-time video streaming. Just as 3G had some intermediaries that were considered 2.9G, LTE and WiMAX networks are sometimes referred to as 3.5G, 3.75G, or 3.9G. The carriers are marketing these new networks as 4G, although they do not adhere to the ITU standards for 4G speeds.</a:t>
            </a:r>
          </a:p>
          <a:p>
            <a:endParaRPr lang="en-US" dirty="0" smtClean="0"/>
          </a:p>
          <a:p>
            <a:r>
              <a:rPr lang="en-US" dirty="0" smtClean="0"/>
              <a:t>Some of the 4G requirements are:</a:t>
            </a:r>
          </a:p>
          <a:p>
            <a:pPr marL="171450" indent="-171450">
              <a:buFont typeface="Arial" panose="020B0604020202020204" pitchFamily="34" charset="0"/>
              <a:buChar char="•"/>
            </a:pPr>
            <a:r>
              <a:rPr lang="en-US" dirty="0" smtClean="0"/>
              <a:t>Be based on an all-IP packet switched network</a:t>
            </a:r>
          </a:p>
          <a:p>
            <a:pPr marL="171450" indent="-171450">
              <a:buFont typeface="Arial" panose="020B0604020202020204" pitchFamily="34" charset="0"/>
              <a:buChar char="•"/>
            </a:pPr>
            <a:r>
              <a:rPr lang="en-US" dirty="0" smtClean="0"/>
              <a:t>Offer high quality of service for next-generation multimedia support</a:t>
            </a:r>
          </a:p>
          <a:p>
            <a:pPr marL="171450" indent="-171450">
              <a:buFont typeface="Arial" panose="020B0604020202020204" pitchFamily="34" charset="0"/>
              <a:buChar char="•"/>
            </a:pPr>
            <a:r>
              <a:rPr lang="en-US" dirty="0" smtClean="0"/>
              <a:t>Smooth handovers across heterogeneous networks</a:t>
            </a:r>
          </a:p>
          <a:p>
            <a:pPr marL="171450" indent="-171450">
              <a:buFont typeface="Arial" panose="020B0604020202020204" pitchFamily="34" charset="0"/>
              <a:buChar char="•"/>
            </a:pPr>
            <a:r>
              <a:rPr lang="en-US" dirty="0" smtClean="0"/>
              <a:t>Peak data rates of up to approximately 100 Mbps for high mobility (mobile access)</a:t>
            </a:r>
          </a:p>
          <a:p>
            <a:pPr marL="171450" indent="-171450">
              <a:buFont typeface="Arial" panose="020B0604020202020204" pitchFamily="34" charset="0"/>
              <a:buChar char="•"/>
            </a:pPr>
            <a:r>
              <a:rPr lang="en-US" dirty="0" smtClean="0"/>
              <a:t>Peak data rates of up to approximately 1 Gbps for low mobility such as nomadic/local wireless access</a:t>
            </a:r>
          </a:p>
          <a:p>
            <a:pPr marL="171450" indent="-171450">
              <a:buFont typeface="Arial" panose="020B0604020202020204" pitchFamily="34" charset="0"/>
              <a:buChar char="•"/>
            </a:pPr>
            <a:r>
              <a:rPr lang="en-US" dirty="0" smtClean="0"/>
              <a:t>Dynamically share and use the network resources to support more simultaneous users per cell</a:t>
            </a:r>
          </a:p>
          <a:p>
            <a:pPr marL="171450" indent="-171450">
              <a:buFont typeface="Arial" panose="020B0604020202020204" pitchFamily="34" charset="0"/>
              <a:buChar char="•"/>
            </a:pPr>
            <a:r>
              <a:rPr lang="en-US" dirty="0" smtClean="0"/>
              <a:t>Use scalable channel bandwidths of 5–20 MHz, optionally up to 40 MHz</a:t>
            </a:r>
          </a:p>
          <a:p>
            <a:pPr marL="171450" indent="-171450">
              <a:buFont typeface="Arial" panose="020B0604020202020204" pitchFamily="34" charset="0"/>
              <a:buChar char="•"/>
            </a:pPr>
            <a:r>
              <a:rPr lang="en-US" dirty="0" smtClean="0"/>
              <a:t>Peak link spectral efficiency of 15-bps/Hz in the downlink, and 6.75-bps/Hz in the uplink</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To achieve these and other technical elements requires specific tower-side equipment as well as handset specifications. Different carriers have chosen different sets of these to include in their offerings, each building upon their existing networks and existing technologies.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a:p>
            <a:r>
              <a:rPr lang="en-US" dirty="0" smtClean="0"/>
              <a:t>Most 4G deployments are continuations of technologies already deployed—just newer evolutions of standards. This is how LTE, LTE Advanced, WiMAX, and WiMAX 2 were born. LTE and WiMAX series come from separate roots, and are not interchangeable. Within the families, interoperability is possible and is dependent upon carrier implementation.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115</a:t>
            </a:fld>
            <a:endParaRPr lang="en-US" altLang="en-US" dirty="0"/>
          </a:p>
        </p:txBody>
      </p:sp>
    </p:spTree>
    <p:extLst>
      <p:ext uri="{BB962C8B-B14F-4D97-AF65-F5344CB8AC3E}">
        <p14:creationId xmlns:p14="http://schemas.microsoft.com/office/powerpoint/2010/main" val="1282885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8448"/>
            <a:ext cx="7772400" cy="1470025"/>
          </a:xfrm>
          <a:prstGeom prst="rect">
            <a:avLst/>
          </a:prstGeom>
        </p:spPr>
        <p:txBody>
          <a:bodyPr/>
          <a:lstStyle>
            <a:lvl1pPr algn="ctr" defTabSz="914400" rtl="0" eaLnBrk="1" latinLnBrk="0" hangingPunct="1">
              <a:spcBef>
                <a:spcPct val="0"/>
              </a:spcBef>
              <a:buNone/>
              <a:defRPr lang="en-US" sz="4900" kern="1200" dirty="0">
                <a:solidFill>
                  <a:schemeClr val="tx1"/>
                </a:solidFill>
                <a:effectLst>
                  <a:outerShdw dist="38100" dir="2700000" algn="tl" rotWithShape="0">
                    <a:srgbClr val="808080"/>
                  </a:outerShdw>
                </a:effectLst>
                <a:latin typeface="+mj-lt"/>
                <a:ea typeface="ヒラギノ角ゴ Pro W3" pitchFamily="-112" charset="-128"/>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5641848"/>
            <a:ext cx="6400800" cy="612648"/>
          </a:xfrm>
          <a:prstGeom prst="rect">
            <a:avLst/>
          </a:prstGeom>
        </p:spPr>
        <p:txBody>
          <a:bodyPr/>
          <a:lstStyle>
            <a:lvl1pPr marL="0" indent="0" algn="ctr" defTabSz="914400" rtl="0" eaLnBrk="1" latinLnBrk="0" hangingPunct="1">
              <a:lnSpc>
                <a:spcPct val="90000"/>
              </a:lnSpc>
              <a:spcBef>
                <a:spcPct val="20000"/>
              </a:spcBef>
              <a:buFont typeface="Arial" panose="020B0604020202020204" pitchFamily="34" charset="0"/>
              <a:buNone/>
              <a:defRPr lang="en-US" sz="3600" kern="1200" dirty="0">
                <a:solidFill>
                  <a:schemeClr val="tx1">
                    <a:tint val="75000"/>
                  </a:schemeClr>
                </a:solidFill>
                <a:latin typeface="+mn-lt"/>
                <a:ea typeface="ヒラギノ角ゴ Pro W3" pitchFamily="-112" charset="-128"/>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2670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876300"/>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981200"/>
            <a:ext cx="8229600" cy="4144963"/>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15175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_Line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218"/>
            <a:ext cx="8229600" cy="1176782"/>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2362200"/>
            <a:ext cx="8229600" cy="3761232"/>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0608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6424"/>
            <a:ext cx="8229600" cy="877824"/>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solidFill>
                  <a:prstClr val="black"/>
                </a:solidFill>
              </a:rPr>
              <a:pPr/>
              <a:t>11/14/2018</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523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one line">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876300"/>
          </a:xfrm>
          <a:prstGeom prst="rect">
            <a:avLst/>
          </a:prstGeom>
        </p:spPr>
        <p:txBody>
          <a:bodyPr/>
          <a:lstStyle>
            <a:lvl1pPr>
              <a:defRPr sz="3600"/>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28644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two lines">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218"/>
            <a:ext cx="8229600" cy="1176782"/>
          </a:xfrm>
          <a:prstGeom prst="rect">
            <a:avLst/>
          </a:prstGeom>
        </p:spPr>
        <p:txBody>
          <a:bodyPr/>
          <a:lstStyle>
            <a:lvl1pPr>
              <a:defRPr sz="3600"/>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59278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gur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
        <p:nvSpPr>
          <p:cNvPr id="6" name="Content Placeholder 5"/>
          <p:cNvSpPr>
            <a:spLocks noGrp="1"/>
          </p:cNvSpPr>
          <p:nvPr>
            <p:ph sz="quarter" idx="13" hasCustomPrompt="1"/>
          </p:nvPr>
        </p:nvSpPr>
        <p:spPr>
          <a:xfrm>
            <a:off x="609600" y="5943600"/>
            <a:ext cx="7924800" cy="457200"/>
          </a:xfrm>
        </p:spPr>
        <p:txBody>
          <a:bodyPr/>
          <a:lstStyle>
            <a:lvl1pPr marL="0" indent="0" algn="ctr">
              <a:buNone/>
              <a:defRPr sz="1800"/>
            </a:lvl1pPr>
          </a:lstStyle>
          <a:p>
            <a:pPr lvl="0"/>
            <a:r>
              <a:rPr lang="en-US" dirty="0" smtClean="0"/>
              <a:t>&lt;Insert Figure number and caption&gt;</a:t>
            </a:r>
            <a:endParaRPr lang="en-US" dirty="0"/>
          </a:p>
        </p:txBody>
      </p:sp>
    </p:spTree>
    <p:extLst>
      <p:ext uri="{BB962C8B-B14F-4D97-AF65-F5344CB8AC3E}">
        <p14:creationId xmlns:p14="http://schemas.microsoft.com/office/powerpoint/2010/main" val="3731631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78833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grpSp>
        <p:nvGrpSpPr>
          <p:cNvPr id="22" name="Group 13"/>
          <p:cNvGrpSpPr>
            <a:grpSpLocks/>
          </p:cNvGrpSpPr>
          <p:nvPr userDrawn="1"/>
        </p:nvGrpSpPr>
        <p:grpSpPr bwMode="auto">
          <a:xfrm>
            <a:off x="-3175" y="0"/>
            <a:ext cx="9147175" cy="6769100"/>
            <a:chOff x="0" y="0"/>
            <a:chExt cx="9147175" cy="6769100"/>
          </a:xfrm>
        </p:grpSpPr>
        <p:grpSp>
          <p:nvGrpSpPr>
            <p:cNvPr id="23" name="Group 9"/>
            <p:cNvGrpSpPr>
              <a:grpSpLocks/>
            </p:cNvGrpSpPr>
            <p:nvPr userDrawn="1"/>
          </p:nvGrpSpPr>
          <p:grpSpPr bwMode="auto">
            <a:xfrm>
              <a:off x="0" y="0"/>
              <a:ext cx="9147175" cy="1006475"/>
              <a:chOff x="0" y="0"/>
              <a:chExt cx="9147175" cy="1006475"/>
            </a:xfrm>
          </p:grpSpPr>
          <p:sp>
            <p:nvSpPr>
              <p:cNvPr id="25" name="Rectangle 24"/>
              <p:cNvSpPr>
                <a:spLocks/>
              </p:cNvSpPr>
              <p:nvPr userDrawn="1"/>
            </p:nvSpPr>
            <p:spPr>
              <a:xfrm>
                <a:off x="0" y="0"/>
                <a:ext cx="9147175" cy="100647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6" name="TextBox 11"/>
              <p:cNvSpPr txBox="1">
                <a:spLocks noChangeArrowheads="1"/>
              </p:cNvSpPr>
              <p:nvPr userDrawn="1"/>
            </p:nvSpPr>
            <p:spPr bwMode="auto">
              <a:xfrm>
                <a:off x="1172896" y="269557"/>
                <a:ext cx="797110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600" dirty="0" smtClean="0">
                    <a:solidFill>
                      <a:schemeClr val="bg1"/>
                    </a:solidFill>
                    <a:latin typeface="Century" panose="02040604050505020304" pitchFamily="18" charset="0"/>
                  </a:rPr>
                  <a:t>Principles</a:t>
                </a:r>
                <a:r>
                  <a:rPr lang="en-US" altLang="en-US" sz="2600" baseline="0" dirty="0" smtClean="0">
                    <a:solidFill>
                      <a:schemeClr val="bg1"/>
                    </a:solidFill>
                    <a:latin typeface="Century" panose="02040604050505020304" pitchFamily="18" charset="0"/>
                  </a:rPr>
                  <a:t> of Computer Security, Fourth Edition</a:t>
                </a:r>
                <a:endParaRPr lang="en-US" altLang="en-US" sz="2600" dirty="0">
                  <a:solidFill>
                    <a:schemeClr val="bg1"/>
                  </a:solidFill>
                  <a:latin typeface="Century" panose="02040604050505020304" pitchFamily="18" charset="0"/>
                </a:endParaRPr>
              </a:p>
            </p:txBody>
          </p:sp>
        </p:grpSp>
        <p:sp>
          <p:nvSpPr>
            <p:cNvPr id="24" name="TextBox 23"/>
            <p:cNvSpPr txBox="1"/>
            <p:nvPr userDrawn="1"/>
          </p:nvSpPr>
          <p:spPr>
            <a:xfrm>
              <a:off x="0" y="6553200"/>
              <a:ext cx="9144000" cy="215900"/>
            </a:xfrm>
            <a:prstGeom prst="rect">
              <a:avLst/>
            </a:prstGeom>
            <a:solidFill>
              <a:schemeClr val="tx1"/>
            </a:solidFill>
          </p:spPr>
          <p:txBody>
            <a:bodyPr>
              <a:spAutoFit/>
            </a:bodyPr>
            <a:lstStyle/>
            <a:p>
              <a:pPr eaLnBrk="1" hangingPunct="1">
                <a:defRPr/>
              </a:pPr>
              <a:r>
                <a:rPr lang="en-US" sz="800" dirty="0" smtClean="0">
                  <a:solidFill>
                    <a:schemeClr val="bg1"/>
                  </a:solidFill>
                  <a:latin typeface="Arial" charset="0"/>
                  <a:cs typeface="Arial" charset="0"/>
                </a:rPr>
                <a:t>Copyright © 2016 by McGraw-Hill Education. All rights reserved.</a:t>
              </a:r>
              <a:endParaRPr lang="en-US" sz="800" dirty="0">
                <a:solidFill>
                  <a:schemeClr val="bg1"/>
                </a:solidFill>
                <a:latin typeface="Arial" charset="0"/>
                <a:cs typeface="Arial" charset="0"/>
              </a:endParaRPr>
            </a:p>
          </p:txBody>
        </p:sp>
      </p:grpSp>
      <p:sp>
        <p:nvSpPr>
          <p:cNvPr id="27" name="Footer Placeholder 4"/>
          <p:cNvSpPr txBox="1">
            <a:spLocks/>
          </p:cNvSpPr>
          <p:nvPr userDrawn="1"/>
        </p:nvSpPr>
        <p:spPr>
          <a:xfrm>
            <a:off x="3122612" y="6296025"/>
            <a:ext cx="2895600"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en-US" dirty="0"/>
          </a:p>
        </p:txBody>
      </p:sp>
      <p:pic>
        <p:nvPicPr>
          <p:cNvPr id="29" name="Picture 28"/>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175" y="-15240"/>
            <a:ext cx="1172897" cy="1021715"/>
          </a:xfrm>
          <a:prstGeom prst="rect">
            <a:avLst/>
          </a:prstGeom>
        </p:spPr>
      </p:pic>
    </p:spTree>
    <p:extLst>
      <p:ext uri="{BB962C8B-B14F-4D97-AF65-F5344CB8AC3E}">
        <p14:creationId xmlns:p14="http://schemas.microsoft.com/office/powerpoint/2010/main" val="361423702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68" r:id="rId3"/>
    <p:sldLayoutId id="2147483667" r:id="rId4"/>
    <p:sldLayoutId id="2147483670" r:id="rId5"/>
    <p:sldLayoutId id="2147483671" r:id="rId6"/>
    <p:sldLayoutId id="2147483669" r:id="rId7"/>
    <p:sldLayoutId id="2147483661"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2.xml"/><Relationship Id="rId1" Type="http://schemas.openxmlformats.org/officeDocument/2006/relationships/slideLayout" Target="../slideLayouts/slideLayout4.xml"/><Relationship Id="rId4" Type="http://schemas.openxmlformats.org/officeDocument/2006/relationships/image" Target="../media/image29.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8.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124.xml"/><Relationship Id="rId1" Type="http://schemas.openxmlformats.org/officeDocument/2006/relationships/slideLayout" Target="../slideLayouts/slideLayout7.xml"/><Relationship Id="rId5" Type="http://schemas.openxmlformats.org/officeDocument/2006/relationships/image" Target="../media/image38.jpg"/><Relationship Id="rId4" Type="http://schemas.openxmlformats.org/officeDocument/2006/relationships/image" Target="../media/image37.jp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9.jpe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4.xml"/><Relationship Id="rId1" Type="http://schemas.openxmlformats.org/officeDocument/2006/relationships/slideLayout" Target="../slideLayouts/slideLayout4.xml"/><Relationship Id="rId5" Type="http://schemas.openxmlformats.org/officeDocument/2006/relationships/image" Target="../media/image19.jpeg"/><Relationship Id="rId4" Type="http://schemas.openxmlformats.org/officeDocument/2006/relationships/image" Target="../media/image18.jpe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82.xml"/><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98448"/>
            <a:ext cx="7772400" cy="2435352"/>
          </a:xfrm>
        </p:spPr>
        <p:txBody>
          <a:bodyPr/>
          <a:lstStyle/>
          <a:p>
            <a:r>
              <a:rPr lang="en-AU" dirty="0"/>
              <a:t>Module 7 Infrastructure security and wireless </a:t>
            </a:r>
            <a:r>
              <a:rPr lang="en-AU" dirty="0" smtClean="0"/>
              <a:t>security Part 1</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28876694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Virtualization</a:t>
            </a:r>
          </a:p>
        </p:txBody>
      </p:sp>
      <p:sp>
        <p:nvSpPr>
          <p:cNvPr id="12291" name="Rectangle 3"/>
          <p:cNvSpPr>
            <a:spLocks noGrp="1" noChangeArrowheads="1"/>
          </p:cNvSpPr>
          <p:nvPr>
            <p:ph idx="1"/>
          </p:nvPr>
        </p:nvSpPr>
        <p:spPr>
          <a:xfrm>
            <a:off x="457200" y="1981200"/>
            <a:ext cx="8229600" cy="4648200"/>
          </a:xfrm>
        </p:spPr>
        <p:txBody>
          <a:bodyPr/>
          <a:lstStyle/>
          <a:p>
            <a:r>
              <a:rPr lang="en-US" altLang="en-US" dirty="0">
                <a:ea typeface="ヒラギノ角ゴ Pro W3" pitchFamily="-112" charset="-128"/>
              </a:rPr>
              <a:t>Virtualization technology </a:t>
            </a:r>
            <a:r>
              <a:rPr lang="en-US" altLang="en-US" dirty="0" smtClean="0">
                <a:ea typeface="ヒラギノ角ゴ Pro W3" pitchFamily="-112" charset="-128"/>
              </a:rPr>
              <a:t>is used to allow </a:t>
            </a:r>
            <a:r>
              <a:rPr lang="en-US" altLang="en-US" dirty="0">
                <a:ea typeface="ヒラギノ角ゴ Pro W3" pitchFamily="-112" charset="-128"/>
              </a:rPr>
              <a:t>a computer to have more than one OS present and, in many cases, operating at the same time.</a:t>
            </a:r>
          </a:p>
          <a:p>
            <a:r>
              <a:rPr lang="en-US" altLang="en-US" dirty="0" smtClean="0"/>
              <a:t> </a:t>
            </a:r>
            <a:r>
              <a:rPr lang="en-US" altLang="en-US" b="1" dirty="0" smtClean="0"/>
              <a:t>Virtualization</a:t>
            </a:r>
            <a:r>
              <a:rPr lang="en-US" altLang="en-US" dirty="0" smtClean="0"/>
              <a:t> is an abstraction of the OS layer.</a:t>
            </a:r>
          </a:p>
          <a:p>
            <a:pPr lvl="1"/>
            <a:r>
              <a:rPr lang="en-US" altLang="en-US" dirty="0" smtClean="0"/>
              <a:t>It creates the ability to host multiple OSs on a single piece of hardware.</a:t>
            </a:r>
          </a:p>
          <a:p>
            <a:r>
              <a:rPr lang="en-US" altLang="en-US" dirty="0" smtClean="0"/>
              <a:t>A major advantage of virtualization is the separation of the software and the hardware.</a:t>
            </a:r>
          </a:p>
          <a:p>
            <a:pPr lvl="1"/>
            <a:r>
              <a:rPr lang="en-US" dirty="0" smtClean="0"/>
              <a:t>It creates </a:t>
            </a:r>
            <a:r>
              <a:rPr lang="en-US" dirty="0"/>
              <a:t>a barrier that </a:t>
            </a:r>
            <a:r>
              <a:rPr lang="en-US" dirty="0" smtClean="0"/>
              <a:t>can improve </a:t>
            </a:r>
            <a:r>
              <a:rPr lang="en-US" dirty="0"/>
              <a:t>many system functions, including </a:t>
            </a:r>
            <a:r>
              <a:rPr lang="en-US" dirty="0" smtClean="0"/>
              <a:t>security.</a:t>
            </a:r>
            <a:endParaRPr lang="en-US" altLang="en-US" dirty="0" smtClean="0"/>
          </a:p>
        </p:txBody>
      </p:sp>
    </p:spTree>
    <p:extLst>
      <p:ext uri="{BB962C8B-B14F-4D97-AF65-F5344CB8AC3E}">
        <p14:creationId xmlns:p14="http://schemas.microsoft.com/office/powerpoint/2010/main" val="317041424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sz="half" idx="1"/>
          </p:nvPr>
        </p:nvSpPr>
        <p:spPr/>
        <p:txBody>
          <a:bodyPr/>
          <a:lstStyle/>
          <a:p>
            <a:r>
              <a:rPr lang="en-US" dirty="0"/>
              <a:t>2.4 GHz </a:t>
            </a:r>
            <a:r>
              <a:rPr lang="en-US" dirty="0" smtClean="0"/>
              <a:t>band</a:t>
            </a:r>
            <a:endParaRPr lang="en-US" dirty="0"/>
          </a:p>
          <a:p>
            <a:r>
              <a:rPr lang="en-US" dirty="0"/>
              <a:t>5 GHz </a:t>
            </a:r>
            <a:r>
              <a:rPr lang="en-US" dirty="0" smtClean="0"/>
              <a:t>band</a:t>
            </a:r>
            <a:endParaRPr lang="en-US" dirty="0"/>
          </a:p>
          <a:p>
            <a:r>
              <a:rPr lang="en-US" dirty="0" smtClean="0"/>
              <a:t>Beacon frames</a:t>
            </a:r>
          </a:p>
          <a:p>
            <a:r>
              <a:rPr lang="en-US" dirty="0" smtClean="0"/>
              <a:t>Bluebugging</a:t>
            </a:r>
          </a:p>
          <a:p>
            <a:r>
              <a:rPr lang="en-US" dirty="0" smtClean="0"/>
              <a:t>Bluejacking</a:t>
            </a:r>
          </a:p>
          <a:p>
            <a:r>
              <a:rPr lang="en-US" dirty="0" smtClean="0"/>
              <a:t>Bluesnarfing</a:t>
            </a:r>
          </a:p>
          <a:p>
            <a:r>
              <a:rPr lang="en-US" dirty="0" smtClean="0"/>
              <a:t>Bluetooth DOS</a:t>
            </a:r>
          </a:p>
          <a:p>
            <a:r>
              <a:rPr lang="en-US" dirty="0" smtClean="0"/>
              <a:t>Captive portal</a:t>
            </a:r>
            <a:endParaRPr lang="en-US" dirty="0"/>
          </a:p>
        </p:txBody>
      </p:sp>
      <p:sp>
        <p:nvSpPr>
          <p:cNvPr id="4" name="Content Placeholder 3"/>
          <p:cNvSpPr>
            <a:spLocks noGrp="1"/>
          </p:cNvSpPr>
          <p:nvPr>
            <p:ph sz="half" idx="2"/>
          </p:nvPr>
        </p:nvSpPr>
        <p:spPr/>
        <p:txBody>
          <a:bodyPr/>
          <a:lstStyle/>
          <a:p>
            <a:r>
              <a:rPr lang="en-US" dirty="0" smtClean="0"/>
              <a:t>Confidentiality</a:t>
            </a:r>
          </a:p>
          <a:p>
            <a:r>
              <a:rPr lang="en-US" dirty="0" smtClean="0"/>
              <a:t>Direct-sequence spread spectrum (DSSS)</a:t>
            </a:r>
          </a:p>
          <a:p>
            <a:r>
              <a:rPr lang="en-US" dirty="0" smtClean="0"/>
              <a:t>Evil twin</a:t>
            </a:r>
          </a:p>
          <a:p>
            <a:r>
              <a:rPr lang="en-US" dirty="0" smtClean="0"/>
              <a:t>Geo-tagging</a:t>
            </a:r>
          </a:p>
          <a:p>
            <a:r>
              <a:rPr lang="en-US" dirty="0" smtClean="0"/>
              <a:t>IEEE 802.1X</a:t>
            </a:r>
            <a:endParaRPr lang="en-US" dirty="0"/>
          </a:p>
          <a:p>
            <a:r>
              <a:rPr lang="en-US" dirty="0"/>
              <a:t>IEEE </a:t>
            </a:r>
            <a:r>
              <a:rPr lang="en-US" dirty="0" smtClean="0"/>
              <a:t>802.11</a:t>
            </a:r>
          </a:p>
          <a:p>
            <a:r>
              <a:rPr lang="en-US" dirty="0" smtClean="0"/>
              <a:t>Initialization vector </a:t>
            </a:r>
            <a:r>
              <a:rPr lang="en-US" dirty="0"/>
              <a:t>(IV</a:t>
            </a:r>
            <a:r>
              <a:rPr lang="en-US" dirty="0" smtClean="0"/>
              <a:t>)</a:t>
            </a:r>
            <a:endParaRPr lang="en-US" dirty="0"/>
          </a:p>
        </p:txBody>
      </p:sp>
    </p:spTree>
    <p:extLst>
      <p:ext uri="{BB962C8B-B14F-4D97-AF65-F5344CB8AC3E}">
        <p14:creationId xmlns:p14="http://schemas.microsoft.com/office/powerpoint/2010/main" val="954350749"/>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 (</a:t>
            </a:r>
            <a:r>
              <a:rPr lang="en-US" i="1" dirty="0" smtClean="0"/>
              <a:t>continued</a:t>
            </a:r>
            <a:r>
              <a:rPr lang="en-US" dirty="0" smtClean="0"/>
              <a:t>)</a:t>
            </a:r>
            <a:endParaRPr lang="en-US" dirty="0"/>
          </a:p>
        </p:txBody>
      </p:sp>
      <p:sp>
        <p:nvSpPr>
          <p:cNvPr id="3" name="Content Placeholder 2"/>
          <p:cNvSpPr>
            <a:spLocks noGrp="1"/>
          </p:cNvSpPr>
          <p:nvPr>
            <p:ph sz="half" idx="1"/>
          </p:nvPr>
        </p:nvSpPr>
        <p:spPr/>
        <p:txBody>
          <a:bodyPr/>
          <a:lstStyle/>
          <a:p>
            <a:r>
              <a:rPr lang="en-US" dirty="0" smtClean="0"/>
              <a:t>Jailbreaking</a:t>
            </a:r>
            <a:endParaRPr lang="en-US" dirty="0"/>
          </a:p>
          <a:p>
            <a:r>
              <a:rPr lang="en-US" dirty="0"/>
              <a:t>MAC </a:t>
            </a:r>
            <a:r>
              <a:rPr lang="en-US" dirty="0" smtClean="0"/>
              <a:t>filtering</a:t>
            </a:r>
            <a:endParaRPr lang="en-US" dirty="0"/>
          </a:p>
          <a:p>
            <a:r>
              <a:rPr lang="en-US" dirty="0" smtClean="0"/>
              <a:t>MIMO</a:t>
            </a:r>
            <a:endParaRPr lang="en-US" dirty="0"/>
          </a:p>
          <a:p>
            <a:r>
              <a:rPr lang="en-US" dirty="0" smtClean="0"/>
              <a:t>Mobile device management (MDM)</a:t>
            </a:r>
          </a:p>
          <a:p>
            <a:r>
              <a:rPr lang="en-US" dirty="0" smtClean="0"/>
              <a:t>Near field </a:t>
            </a:r>
            <a:r>
              <a:rPr lang="en-US" dirty="0"/>
              <a:t>communication (NFC</a:t>
            </a:r>
            <a:r>
              <a:rPr lang="en-US" dirty="0" smtClean="0"/>
              <a:t>)</a:t>
            </a:r>
            <a:endParaRPr lang="en-US" dirty="0"/>
          </a:p>
        </p:txBody>
      </p:sp>
      <p:sp>
        <p:nvSpPr>
          <p:cNvPr id="4" name="Content Placeholder 3"/>
          <p:cNvSpPr>
            <a:spLocks noGrp="1"/>
          </p:cNvSpPr>
          <p:nvPr>
            <p:ph sz="half" idx="2"/>
          </p:nvPr>
        </p:nvSpPr>
        <p:spPr/>
        <p:txBody>
          <a:bodyPr/>
          <a:lstStyle/>
          <a:p>
            <a:r>
              <a:rPr lang="en-US" dirty="0" smtClean="0"/>
              <a:t>Orthogonal frequency </a:t>
            </a:r>
            <a:r>
              <a:rPr lang="en-US" dirty="0"/>
              <a:t>division multiplexing (OFDM</a:t>
            </a:r>
            <a:r>
              <a:rPr lang="en-US" dirty="0" smtClean="0"/>
              <a:t>)</a:t>
            </a:r>
          </a:p>
          <a:p>
            <a:r>
              <a:rPr lang="en-US" dirty="0"/>
              <a:t>RC4 stream </a:t>
            </a:r>
            <a:r>
              <a:rPr lang="en-US" dirty="0" smtClean="0"/>
              <a:t>cipher</a:t>
            </a:r>
            <a:endParaRPr lang="en-US" dirty="0"/>
          </a:p>
          <a:p>
            <a:r>
              <a:rPr lang="en-US" dirty="0" smtClean="0"/>
              <a:t>Remote wiping</a:t>
            </a:r>
          </a:p>
          <a:p>
            <a:r>
              <a:rPr lang="en-US" dirty="0" smtClean="0"/>
              <a:t>Rogue access point</a:t>
            </a:r>
          </a:p>
          <a:p>
            <a:r>
              <a:rPr lang="en-US" dirty="0" smtClean="0"/>
              <a:t>Screen locking</a:t>
            </a:r>
          </a:p>
        </p:txBody>
      </p:sp>
    </p:spTree>
    <p:extLst>
      <p:ext uri="{BB962C8B-B14F-4D97-AF65-F5344CB8AC3E}">
        <p14:creationId xmlns:p14="http://schemas.microsoft.com/office/powerpoint/2010/main" val="1012353566"/>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Terms (</a:t>
            </a:r>
            <a:r>
              <a:rPr lang="en-US" i="1" dirty="0"/>
              <a:t>continued</a:t>
            </a:r>
            <a:r>
              <a:rPr lang="en-US" dirty="0"/>
              <a:t>)</a:t>
            </a:r>
          </a:p>
        </p:txBody>
      </p:sp>
      <p:sp>
        <p:nvSpPr>
          <p:cNvPr id="3" name="Content Placeholder 2"/>
          <p:cNvSpPr>
            <a:spLocks noGrp="1"/>
          </p:cNvSpPr>
          <p:nvPr>
            <p:ph idx="1"/>
          </p:nvPr>
        </p:nvSpPr>
        <p:spPr>
          <a:xfrm>
            <a:off x="457200" y="1981200"/>
            <a:ext cx="4038600" cy="4144963"/>
          </a:xfrm>
        </p:spPr>
        <p:txBody>
          <a:bodyPr/>
          <a:lstStyle/>
          <a:p>
            <a:r>
              <a:rPr lang="en-US" dirty="0"/>
              <a:t>Service set identifier (SSID)</a:t>
            </a:r>
          </a:p>
          <a:p>
            <a:r>
              <a:rPr lang="en-US" dirty="0" smtClean="0"/>
              <a:t>Site survey</a:t>
            </a:r>
            <a:endParaRPr lang="en-US" dirty="0"/>
          </a:p>
          <a:p>
            <a:r>
              <a:rPr lang="en-US" dirty="0"/>
              <a:t>Temporal Key Integrity Protocol (TKIP</a:t>
            </a:r>
            <a:r>
              <a:rPr lang="en-US" dirty="0" smtClean="0"/>
              <a:t>)</a:t>
            </a:r>
            <a:endParaRPr lang="en-US" dirty="0"/>
          </a:p>
        </p:txBody>
      </p:sp>
      <p:sp>
        <p:nvSpPr>
          <p:cNvPr id="4" name="Content Placeholder 2"/>
          <p:cNvSpPr txBox="1">
            <a:spLocks/>
          </p:cNvSpPr>
          <p:nvPr/>
        </p:nvSpPr>
        <p:spPr bwMode="auto">
          <a:xfrm>
            <a:off x="4800600" y="2027237"/>
            <a:ext cx="4038600"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dirty="0" smtClean="0"/>
              <a:t>WAP gap</a:t>
            </a:r>
          </a:p>
          <a:p>
            <a:pPr fontAlgn="auto">
              <a:spcAft>
                <a:spcPts val="0"/>
              </a:spcAft>
            </a:pPr>
            <a:r>
              <a:rPr lang="en-US" dirty="0" smtClean="0"/>
              <a:t>Wi-Fi Protected Access 2 (WPA2) </a:t>
            </a:r>
            <a:endParaRPr lang="en-US" dirty="0"/>
          </a:p>
        </p:txBody>
      </p:sp>
    </p:spTree>
    <p:extLst>
      <p:ext uri="{BB962C8B-B14F-4D97-AF65-F5344CB8AC3E}">
        <p14:creationId xmlns:p14="http://schemas.microsoft.com/office/powerpoint/2010/main" val="3631175337"/>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Introduction to Wireless Networking</a:t>
            </a:r>
          </a:p>
        </p:txBody>
      </p:sp>
      <p:sp>
        <p:nvSpPr>
          <p:cNvPr id="5123" name="Rectangle 3"/>
          <p:cNvSpPr>
            <a:spLocks noGrp="1" noChangeArrowheads="1"/>
          </p:cNvSpPr>
          <p:nvPr>
            <p:ph idx="1"/>
          </p:nvPr>
        </p:nvSpPr>
        <p:spPr/>
        <p:txBody>
          <a:bodyPr/>
          <a:lstStyle/>
          <a:p>
            <a:r>
              <a:rPr lang="en-US" altLang="en-US" dirty="0"/>
              <a:t>Wireless networking is the transmission of packetized data by means of </a:t>
            </a:r>
            <a:r>
              <a:rPr lang="en-US" altLang="en-US" dirty="0" smtClean="0"/>
              <a:t>a physical </a:t>
            </a:r>
            <a:r>
              <a:rPr lang="en-US" altLang="en-US" dirty="0"/>
              <a:t>topology that does not use direct physical links</a:t>
            </a:r>
            <a:r>
              <a:rPr lang="en-US" altLang="en-US" dirty="0" smtClean="0"/>
              <a:t>.</a:t>
            </a:r>
          </a:p>
          <a:p>
            <a:r>
              <a:rPr lang="en-US" altLang="en-US" dirty="0" smtClean="0"/>
              <a:t>The </a:t>
            </a:r>
            <a:r>
              <a:rPr lang="en-US" altLang="en-US" b="1" dirty="0"/>
              <a:t>IEEE 802.11 protocol </a:t>
            </a:r>
            <a:r>
              <a:rPr lang="en-US" altLang="en-US" dirty="0"/>
              <a:t>has been standardized by the IEEE for </a:t>
            </a:r>
            <a:r>
              <a:rPr lang="en-US" altLang="en-US" dirty="0" smtClean="0"/>
              <a:t>wireless local </a:t>
            </a:r>
            <a:r>
              <a:rPr lang="en-US" altLang="en-US" dirty="0"/>
              <a:t>area networks (LANs</a:t>
            </a:r>
            <a:r>
              <a:rPr lang="en-US" altLang="en-US" dirty="0" smtClean="0"/>
              <a:t>).</a:t>
            </a:r>
          </a:p>
          <a:p>
            <a:r>
              <a:rPr lang="en-US" altLang="en-US" dirty="0" smtClean="0"/>
              <a:t>The Wireless </a:t>
            </a:r>
            <a:r>
              <a:rPr lang="en-US" altLang="en-US" dirty="0"/>
              <a:t>Application Protocol (WAP) was one of the pioneers of mobile </a:t>
            </a:r>
            <a:r>
              <a:rPr lang="en-US" altLang="en-US" dirty="0" smtClean="0"/>
              <a:t>data applications.</a:t>
            </a:r>
          </a:p>
          <a:p>
            <a:r>
              <a:rPr lang="en-US" altLang="en-US" dirty="0"/>
              <a:t>Bluetooth is a short-range wireless protocol typically used on small devices such as mobile </a:t>
            </a:r>
            <a:r>
              <a:rPr lang="en-US" altLang="en-US" dirty="0" smtClean="0"/>
              <a:t>phones.</a:t>
            </a:r>
          </a:p>
        </p:txBody>
      </p:sp>
    </p:spTree>
    <p:extLst>
      <p:ext uri="{BB962C8B-B14F-4D97-AF65-F5344CB8AC3E}">
        <p14:creationId xmlns:p14="http://schemas.microsoft.com/office/powerpoint/2010/main" val="82210336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219200" y="2438400"/>
            <a:ext cx="6721248" cy="2114550"/>
          </a:xfrm>
          <a:prstGeom prst="rect">
            <a:avLst/>
          </a:prstGeom>
        </p:spPr>
      </p:pic>
    </p:spTree>
    <p:extLst>
      <p:ext uri="{BB962C8B-B14F-4D97-AF65-F5344CB8AC3E}">
        <p14:creationId xmlns:p14="http://schemas.microsoft.com/office/powerpoint/2010/main" val="1560365745"/>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Introduction to Wireless Networking (</a:t>
            </a:r>
            <a:r>
              <a:rPr lang="en-US" i="1" dirty="0" smtClean="0"/>
              <a:t>continued</a:t>
            </a:r>
            <a:r>
              <a:rPr lang="en-US" dirty="0" smtClean="0"/>
              <a:t>)</a:t>
            </a:r>
          </a:p>
        </p:txBody>
      </p:sp>
      <p:sp>
        <p:nvSpPr>
          <p:cNvPr id="5123" name="Rectangle 3"/>
          <p:cNvSpPr>
            <a:spLocks noGrp="1" noChangeArrowheads="1"/>
          </p:cNvSpPr>
          <p:nvPr>
            <p:ph idx="1"/>
          </p:nvPr>
        </p:nvSpPr>
        <p:spPr>
          <a:xfrm>
            <a:off x="457200" y="2362200"/>
            <a:ext cx="8229600" cy="4038600"/>
          </a:xfrm>
        </p:spPr>
        <p:txBody>
          <a:bodyPr/>
          <a:lstStyle/>
          <a:p>
            <a:r>
              <a:rPr lang="en-US" dirty="0">
                <a:ea typeface="ヒラギノ角ゴ Pro W3" pitchFamily="-111" charset="-128"/>
                <a:cs typeface="ヒラギノ角ゴ Pro W3" pitchFamily="-111" charset="-128"/>
              </a:rPr>
              <a:t>Wireless is </a:t>
            </a:r>
            <a:r>
              <a:rPr lang="en-US" dirty="0" smtClean="0">
                <a:ea typeface="ヒラギノ角ゴ Pro W3" pitchFamily="-111" charset="-128"/>
                <a:cs typeface="ヒラギノ角ゴ Pro W3" pitchFamily="-111" charset="-128"/>
              </a:rPr>
              <a:t>problematic </a:t>
            </a:r>
            <a:r>
              <a:rPr lang="en-US" dirty="0">
                <a:ea typeface="ヒラギノ角ゴ Pro W3" pitchFamily="-111" charset="-128"/>
                <a:cs typeface="ヒラギノ角ゴ Pro W3" pitchFamily="-111" charset="-128"/>
              </a:rPr>
              <a:t>from a security </a:t>
            </a:r>
            <a:r>
              <a:rPr lang="en-US" dirty="0" smtClean="0">
                <a:ea typeface="ヒラギノ角ゴ Pro W3" pitchFamily="-111" charset="-128"/>
                <a:cs typeface="ヒラギノ角ゴ Pro W3" pitchFamily="-111" charset="-128"/>
              </a:rPr>
              <a:t>standpoint.</a:t>
            </a:r>
            <a:endParaRPr lang="en-US" dirty="0">
              <a:ea typeface="ヒラギノ角ゴ Pro W3" pitchFamily="-111" charset="-128"/>
              <a:cs typeface="ヒラギノ角ゴ Pro W3" pitchFamily="-111" charset="-128"/>
            </a:endParaRPr>
          </a:p>
          <a:p>
            <a:r>
              <a:rPr lang="en-US" dirty="0" smtClean="0">
                <a:ea typeface="ヒラギノ角ゴ Pro W3" pitchFamily="-111" charset="-128"/>
                <a:cs typeface="ヒラギノ角ゴ Pro W3" pitchFamily="-111" charset="-128"/>
              </a:rPr>
              <a:t>There </a:t>
            </a:r>
            <a:r>
              <a:rPr lang="en-US" dirty="0">
                <a:ea typeface="ヒラギノ角ゴ Pro W3" pitchFamily="-111" charset="-128"/>
                <a:cs typeface="ヒラギノ角ゴ Pro W3" pitchFamily="-111" charset="-128"/>
              </a:rPr>
              <a:t>are several different wireless bands in common use </a:t>
            </a:r>
            <a:r>
              <a:rPr lang="en-US" dirty="0" smtClean="0">
                <a:ea typeface="ヒラギノ角ゴ Pro W3" pitchFamily="-111" charset="-128"/>
                <a:cs typeface="ヒラギノ角ゴ Pro W3" pitchFamily="-111" charset="-128"/>
              </a:rPr>
              <a:t>today.</a:t>
            </a:r>
          </a:p>
          <a:p>
            <a:pPr lvl="1"/>
            <a:r>
              <a:rPr lang="en-US" dirty="0" smtClean="0">
                <a:ea typeface="ヒラギノ角ゴ Pro W3" pitchFamily="-111" charset="-128"/>
                <a:cs typeface="ヒラギノ角ゴ Pro W3" pitchFamily="-111" charset="-128"/>
              </a:rPr>
              <a:t>Wi-Fi series refers to </a:t>
            </a:r>
            <a:r>
              <a:rPr lang="en-US" dirty="0">
                <a:ea typeface="ヒラギノ角ゴ Pro W3" pitchFamily="-111" charset="-128"/>
                <a:cs typeface="ヒラギノ角ゴ Pro W3" pitchFamily="-111" charset="-128"/>
              </a:rPr>
              <a:t>the 802.11 Wireless LAN standards certified by the Wi-Fi Alliance</a:t>
            </a:r>
            <a:r>
              <a:rPr lang="en-US" dirty="0" smtClean="0">
                <a:ea typeface="ヒラギノ角ゴ Pro W3" pitchFamily="-111" charset="-128"/>
                <a:cs typeface="ヒラギノ角ゴ Pro W3" pitchFamily="-111" charset="-128"/>
              </a:rPr>
              <a:t>.</a:t>
            </a:r>
            <a:endParaRPr lang="en-US" altLang="en-US" b="1" dirty="0" smtClean="0"/>
          </a:p>
          <a:p>
            <a:pPr lvl="1"/>
            <a:r>
              <a:rPr lang="en-US" altLang="en-US" b="1" dirty="0" smtClean="0"/>
              <a:t>WiMAX </a:t>
            </a:r>
            <a:r>
              <a:rPr lang="en-US" altLang="en-US" dirty="0" smtClean="0"/>
              <a:t>refers </a:t>
            </a:r>
            <a:r>
              <a:rPr lang="en-US" altLang="en-US" dirty="0"/>
              <a:t>to the set of 802.16 wireless network standards ratified by the WiMAX </a:t>
            </a:r>
            <a:r>
              <a:rPr lang="en-US" altLang="en-US" dirty="0" smtClean="0"/>
              <a:t>Forum.</a:t>
            </a:r>
          </a:p>
          <a:p>
            <a:pPr lvl="1"/>
            <a:r>
              <a:rPr lang="en-US" altLang="en-US" b="1" dirty="0" smtClean="0"/>
              <a:t>ZigBee</a:t>
            </a:r>
            <a:r>
              <a:rPr lang="en-US" altLang="en-US" dirty="0" smtClean="0"/>
              <a:t> is a low-power</a:t>
            </a:r>
            <a:r>
              <a:rPr lang="en-US" altLang="en-US" dirty="0"/>
              <a:t>, personal area networking technology described by the IEEE 802.15.4 series</a:t>
            </a:r>
            <a:r>
              <a:rPr lang="en-US" altLang="en-US" dirty="0" smtClean="0"/>
              <a:t>.</a:t>
            </a:r>
          </a:p>
        </p:txBody>
      </p:sp>
    </p:spTree>
    <p:extLst>
      <p:ext uri="{BB962C8B-B14F-4D97-AF65-F5344CB8AC3E}">
        <p14:creationId xmlns:p14="http://schemas.microsoft.com/office/powerpoint/2010/main" val="1834495155"/>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4977384"/>
            <a:ext cx="7924800" cy="457200"/>
          </a:xfrm>
        </p:spPr>
        <p:txBody>
          <a:bodyPr/>
          <a:lstStyle/>
          <a:p>
            <a:r>
              <a:rPr lang="en-US" dirty="0"/>
              <a:t>Figure 12.1 Wireless transmission extending beyond the facility’s walls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5644" y="2286000"/>
            <a:ext cx="4172712" cy="1877568"/>
          </a:xfrm>
          <a:prstGeom prst="rect">
            <a:avLst/>
          </a:prstGeom>
        </p:spPr>
      </p:pic>
    </p:spTree>
    <p:extLst>
      <p:ext uri="{BB962C8B-B14F-4D97-AF65-F5344CB8AC3E}">
        <p14:creationId xmlns:p14="http://schemas.microsoft.com/office/powerpoint/2010/main" val="3300101950"/>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Mobile Phones</a:t>
            </a:r>
          </a:p>
        </p:txBody>
      </p:sp>
      <p:sp>
        <p:nvSpPr>
          <p:cNvPr id="8195" name="Rectangle 3"/>
          <p:cNvSpPr>
            <a:spLocks noGrp="1" noChangeArrowheads="1"/>
          </p:cNvSpPr>
          <p:nvPr>
            <p:ph idx="1"/>
          </p:nvPr>
        </p:nvSpPr>
        <p:spPr/>
        <p:txBody>
          <a:bodyPr/>
          <a:lstStyle/>
          <a:p>
            <a:r>
              <a:rPr lang="en-US" altLang="en-US" dirty="0"/>
              <a:t>Today’s smartphones support multiple wireless data access </a:t>
            </a:r>
            <a:r>
              <a:rPr lang="en-US" altLang="en-US" dirty="0" smtClean="0"/>
              <a:t>methods.</a:t>
            </a:r>
          </a:p>
          <a:p>
            <a:pPr lvl="1"/>
            <a:r>
              <a:rPr lang="en-US" altLang="en-US" dirty="0" smtClean="0"/>
              <a:t>This includes </a:t>
            </a:r>
            <a:r>
              <a:rPr lang="en-US" altLang="en-US" dirty="0"/>
              <a:t>802.11, Bluetooth, and cellular</a:t>
            </a:r>
            <a:r>
              <a:rPr lang="en-US" altLang="en-US" dirty="0" smtClean="0"/>
              <a:t>.</a:t>
            </a:r>
          </a:p>
          <a:p>
            <a:r>
              <a:rPr lang="en-US" altLang="en-US" dirty="0"/>
              <a:t>The </a:t>
            </a:r>
            <a:r>
              <a:rPr lang="en-US" altLang="en-US" b="1" dirty="0"/>
              <a:t>Wireless Application Protocol (WAP)</a:t>
            </a:r>
            <a:r>
              <a:rPr lang="en-US" altLang="en-US" dirty="0"/>
              <a:t> attempted to satisfy the needs </a:t>
            </a:r>
            <a:r>
              <a:rPr lang="en-US" altLang="en-US" dirty="0" smtClean="0"/>
              <a:t>for more </a:t>
            </a:r>
            <a:r>
              <a:rPr lang="en-US" altLang="en-US" dirty="0"/>
              <a:t>data on mobile devices, but it is falling by the wayside as the </a:t>
            </a:r>
            <a:r>
              <a:rPr lang="en-US" altLang="en-US" dirty="0" smtClean="0"/>
              <a:t>mobile network capabilities </a:t>
            </a:r>
            <a:r>
              <a:rPr lang="en-US" altLang="en-US" dirty="0"/>
              <a:t>increase</a:t>
            </a:r>
            <a:r>
              <a:rPr lang="en-US" altLang="en-US" dirty="0" smtClean="0"/>
              <a:t>.</a:t>
            </a:r>
          </a:p>
          <a:p>
            <a:pPr lvl="1"/>
            <a:r>
              <a:rPr lang="en-US" dirty="0" smtClean="0"/>
              <a:t>The need </a:t>
            </a:r>
            <a:r>
              <a:rPr lang="en-US" dirty="0"/>
              <a:t>for more and more </a:t>
            </a:r>
            <a:r>
              <a:rPr lang="en-US" dirty="0" smtClean="0"/>
              <a:t>bandwidth has </a:t>
            </a:r>
            <a:r>
              <a:rPr lang="en-US" dirty="0"/>
              <a:t>pushed carriers to adopt a more IP-centric routing </a:t>
            </a:r>
            <a:r>
              <a:rPr lang="en-US" dirty="0" smtClean="0"/>
              <a:t>methodology.</a:t>
            </a:r>
            <a:endParaRPr lang="en-US" altLang="en-US" dirty="0" smtClean="0"/>
          </a:p>
        </p:txBody>
      </p:sp>
    </p:spTree>
    <p:extLst>
      <p:ext uri="{BB962C8B-B14F-4D97-AF65-F5344CB8AC3E}">
        <p14:creationId xmlns:p14="http://schemas.microsoft.com/office/powerpoint/2010/main" val="4116622446"/>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962912" y="2048323"/>
            <a:ext cx="1085088" cy="2737104"/>
          </a:xfrm>
        </p:spPr>
      </p:pic>
      <p:pic>
        <p:nvPicPr>
          <p:cNvPr id="6" name="Content Placeholder 5"/>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800600" y="2031987"/>
            <a:ext cx="3166872" cy="2737104"/>
          </a:xfrm>
        </p:spPr>
      </p:pic>
      <p:sp>
        <p:nvSpPr>
          <p:cNvPr id="8" name="Rectangle 7"/>
          <p:cNvSpPr/>
          <p:nvPr/>
        </p:nvSpPr>
        <p:spPr>
          <a:xfrm>
            <a:off x="4724400" y="4781591"/>
            <a:ext cx="3526536" cy="646331"/>
          </a:xfrm>
          <a:prstGeom prst="rect">
            <a:avLst/>
          </a:prstGeom>
        </p:spPr>
        <p:txBody>
          <a:bodyPr wrap="square">
            <a:spAutoFit/>
          </a:bodyPr>
          <a:lstStyle/>
          <a:p>
            <a:r>
              <a:rPr lang="en-US" dirty="0">
                <a:solidFill>
                  <a:srgbClr val="231F20"/>
                </a:solidFill>
                <a:latin typeface="+mn-lt"/>
                <a:cs typeface="Arial" panose="020B0604020202020204" pitchFamily="34" charset="0"/>
              </a:rPr>
              <a:t>Today’s phones allow you to carry computers in your pocket</a:t>
            </a:r>
            <a:r>
              <a:rPr lang="en-US" dirty="0" smtClean="0">
                <a:solidFill>
                  <a:srgbClr val="231F20"/>
                </a:solidFill>
                <a:latin typeface="+mn-lt"/>
                <a:cs typeface="Arial" panose="020B0604020202020204" pitchFamily="34" charset="0"/>
              </a:rPr>
              <a:t>.</a:t>
            </a:r>
            <a:endParaRPr lang="en-US" dirty="0">
              <a:latin typeface="+mn-lt"/>
              <a:cs typeface="Arial" panose="020B0604020202020204" pitchFamily="34" charset="0"/>
            </a:endParaRPr>
          </a:p>
        </p:txBody>
      </p:sp>
      <p:sp>
        <p:nvSpPr>
          <p:cNvPr id="9" name="Rectangle 8"/>
          <p:cNvSpPr/>
          <p:nvPr/>
        </p:nvSpPr>
        <p:spPr>
          <a:xfrm>
            <a:off x="1371600" y="4781591"/>
            <a:ext cx="2665191" cy="646331"/>
          </a:xfrm>
          <a:prstGeom prst="rect">
            <a:avLst/>
          </a:prstGeom>
        </p:spPr>
        <p:txBody>
          <a:bodyPr wrap="square">
            <a:spAutoFit/>
          </a:bodyPr>
          <a:lstStyle/>
          <a:p>
            <a:r>
              <a:rPr lang="en-US" dirty="0">
                <a:solidFill>
                  <a:srgbClr val="231F20"/>
                </a:solidFill>
                <a:latin typeface="+mn-lt"/>
                <a:cs typeface="Arial" panose="020B0604020202020204" pitchFamily="34" charset="0"/>
              </a:rPr>
              <a:t>Early cell phones just allowed you to make calls</a:t>
            </a:r>
            <a:r>
              <a:rPr lang="en-US" dirty="0" smtClean="0">
                <a:solidFill>
                  <a:srgbClr val="231F20"/>
                </a:solidFill>
                <a:latin typeface="+mn-lt"/>
                <a:cs typeface="Arial" panose="020B0604020202020204" pitchFamily="34" charset="0"/>
              </a:rPr>
              <a:t>.</a:t>
            </a:r>
            <a:endParaRPr lang="en-US" dirty="0">
              <a:latin typeface="+mn-lt"/>
            </a:endParaRPr>
          </a:p>
        </p:txBody>
      </p:sp>
    </p:spTree>
    <p:extLst>
      <p:ext uri="{BB962C8B-B14F-4D97-AF65-F5344CB8AC3E}">
        <p14:creationId xmlns:p14="http://schemas.microsoft.com/office/powerpoint/2010/main" val="4013764871"/>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Wireless Application Protocol</a:t>
            </a:r>
            <a:endParaRPr lang="en-US" dirty="0" smtClean="0"/>
          </a:p>
        </p:txBody>
      </p:sp>
      <p:sp>
        <p:nvSpPr>
          <p:cNvPr id="9219" name="Rectangle 3"/>
          <p:cNvSpPr>
            <a:spLocks noGrp="1" noChangeArrowheads="1"/>
          </p:cNvSpPr>
          <p:nvPr>
            <p:ph idx="1"/>
          </p:nvPr>
        </p:nvSpPr>
        <p:spPr>
          <a:xfrm>
            <a:off x="457200" y="1981200"/>
            <a:ext cx="8229600" cy="4648200"/>
          </a:xfrm>
        </p:spPr>
        <p:txBody>
          <a:bodyPr/>
          <a:lstStyle/>
          <a:p>
            <a:r>
              <a:rPr lang="en-US" altLang="en-US" b="1" dirty="0" smtClean="0"/>
              <a:t>Wireless </a:t>
            </a:r>
            <a:r>
              <a:rPr lang="en-US" altLang="en-US" b="1" dirty="0"/>
              <a:t>Transport Layer </a:t>
            </a:r>
            <a:r>
              <a:rPr lang="en-US" altLang="en-US" b="1" dirty="0" smtClean="0"/>
              <a:t>Security (</a:t>
            </a:r>
            <a:r>
              <a:rPr lang="en-US" altLang="en-US" b="1" dirty="0"/>
              <a:t>WTLS)</a:t>
            </a:r>
            <a:r>
              <a:rPr lang="en-US" altLang="en-US" dirty="0"/>
              <a:t> encryption </a:t>
            </a:r>
            <a:r>
              <a:rPr lang="en-US" altLang="en-US" dirty="0" smtClean="0"/>
              <a:t>scheme encrypts </a:t>
            </a:r>
            <a:r>
              <a:rPr lang="en-US" altLang="en-US" dirty="0"/>
              <a:t>the plaintext data and </a:t>
            </a:r>
            <a:r>
              <a:rPr lang="en-US" altLang="en-US" dirty="0" smtClean="0"/>
              <a:t>then sends </a:t>
            </a:r>
            <a:r>
              <a:rPr lang="en-US" altLang="en-US" dirty="0"/>
              <a:t>it over the airwaves as ciphertext</a:t>
            </a:r>
            <a:r>
              <a:rPr lang="en-US" altLang="en-US" dirty="0" smtClean="0"/>
              <a:t>.</a:t>
            </a:r>
          </a:p>
          <a:p>
            <a:pPr lvl="1"/>
            <a:r>
              <a:rPr lang="en-US" dirty="0"/>
              <a:t>The originator and the </a:t>
            </a:r>
            <a:r>
              <a:rPr lang="en-US" dirty="0" smtClean="0"/>
              <a:t>recipient both </a:t>
            </a:r>
            <a:r>
              <a:rPr lang="en-US" dirty="0"/>
              <a:t>have keys to decrypt the data and reproduce the plaintext</a:t>
            </a:r>
            <a:r>
              <a:rPr lang="en-US" dirty="0" smtClean="0"/>
              <a:t>.</a:t>
            </a:r>
          </a:p>
          <a:p>
            <a:pPr lvl="1"/>
            <a:r>
              <a:rPr lang="en-US" dirty="0" smtClean="0"/>
              <a:t>If </a:t>
            </a:r>
            <a:r>
              <a:rPr lang="en-US" dirty="0"/>
              <a:t>the encryption is well designed and implemented, it is difficult for unauthorized users to take captured ciphertext and reproduce the plaintext that created it</a:t>
            </a:r>
            <a:r>
              <a:rPr lang="en-US" dirty="0" smtClean="0"/>
              <a:t>.</a:t>
            </a:r>
          </a:p>
          <a:p>
            <a:r>
              <a:rPr lang="en-US" b="1" dirty="0" smtClean="0"/>
              <a:t>Confidentiality</a:t>
            </a:r>
            <a:r>
              <a:rPr lang="en-US" dirty="0"/>
              <a:t> </a:t>
            </a:r>
            <a:r>
              <a:rPr lang="en-US" dirty="0" smtClean="0"/>
              <a:t>is the </a:t>
            </a:r>
            <a:r>
              <a:rPr lang="en-US" dirty="0"/>
              <a:t>ability to keep protected data a secret</a:t>
            </a:r>
            <a:r>
              <a:rPr lang="en-US" dirty="0" smtClean="0"/>
              <a:t>.</a:t>
            </a:r>
            <a:endParaRPr lang="en-US" altLang="en-US" dirty="0" smtClean="0"/>
          </a:p>
        </p:txBody>
      </p:sp>
    </p:spTree>
    <p:extLst>
      <p:ext uri="{BB962C8B-B14F-4D97-AF65-F5344CB8AC3E}">
        <p14:creationId xmlns:p14="http://schemas.microsoft.com/office/powerpoint/2010/main" val="145669001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Virtualization (</a:t>
            </a:r>
            <a:r>
              <a:rPr lang="en-US" i="1" dirty="0" smtClean="0"/>
              <a:t>continued</a:t>
            </a:r>
            <a:r>
              <a:rPr lang="en-US" dirty="0" smtClean="0"/>
              <a:t>)</a:t>
            </a:r>
          </a:p>
        </p:txBody>
      </p:sp>
      <p:sp>
        <p:nvSpPr>
          <p:cNvPr id="12291" name="Rectangle 3"/>
          <p:cNvSpPr>
            <a:spLocks noGrp="1" noChangeArrowheads="1"/>
          </p:cNvSpPr>
          <p:nvPr>
            <p:ph idx="1"/>
          </p:nvPr>
        </p:nvSpPr>
        <p:spPr/>
        <p:txBody>
          <a:bodyPr/>
          <a:lstStyle/>
          <a:p>
            <a:r>
              <a:rPr lang="en-US" altLang="en-US" dirty="0"/>
              <a:t>The underlying hardware is referred to as the host machine, and on it is a host OS.</a:t>
            </a:r>
          </a:p>
          <a:p>
            <a:pPr lvl="1"/>
            <a:r>
              <a:rPr lang="en-US" altLang="en-US" dirty="0"/>
              <a:t>A hypervisor is needed to manage virtual machines (VMs).</a:t>
            </a:r>
          </a:p>
          <a:p>
            <a:pPr lvl="1"/>
            <a:r>
              <a:rPr lang="en-US" altLang="en-US" dirty="0" smtClean="0"/>
              <a:t>Virtual machines are typically referred to as the guest OSs.</a:t>
            </a:r>
          </a:p>
          <a:p>
            <a:r>
              <a:rPr lang="en-US" altLang="en-US" dirty="0" smtClean="0">
                <a:ea typeface="ヒラギノ角ゴ Pro W3" pitchFamily="-112" charset="-128"/>
              </a:rPr>
              <a:t>Newer </a:t>
            </a:r>
            <a:r>
              <a:rPr lang="en-US" altLang="en-US" dirty="0">
                <a:ea typeface="ヒラギノ角ゴ Pro W3" pitchFamily="-112" charset="-128"/>
              </a:rPr>
              <a:t>OSs are designed to natively incorporate virtualization </a:t>
            </a:r>
            <a:r>
              <a:rPr lang="en-US" altLang="en-US" dirty="0" smtClean="0">
                <a:ea typeface="ヒラギノ角ゴ Pro W3" pitchFamily="-112" charset="-128"/>
              </a:rPr>
              <a:t>hooks.</a:t>
            </a:r>
            <a:endParaRPr lang="en-US" altLang="en-US" dirty="0" smtClean="0"/>
          </a:p>
          <a:p>
            <a:r>
              <a:rPr lang="en-US" altLang="en-US" dirty="0" smtClean="0"/>
              <a:t>Common </a:t>
            </a:r>
            <a:r>
              <a:rPr lang="en-US" altLang="en-US" dirty="0"/>
              <a:t>virtualization </a:t>
            </a:r>
            <a:r>
              <a:rPr lang="en-US" altLang="en-US" dirty="0" smtClean="0"/>
              <a:t>solutions include:</a:t>
            </a:r>
          </a:p>
          <a:p>
            <a:pPr lvl="1"/>
            <a:r>
              <a:rPr lang="en-US" altLang="en-US" dirty="0" smtClean="0"/>
              <a:t>Microsoft </a:t>
            </a:r>
            <a:r>
              <a:rPr lang="en-US" altLang="en-US" dirty="0"/>
              <a:t>Hyper-V, VMware, Oracle VM VirtualBox, Parallels, and Citrix </a:t>
            </a:r>
            <a:r>
              <a:rPr lang="en-US" altLang="en-US" dirty="0" smtClean="0"/>
              <a:t>Xen</a:t>
            </a:r>
          </a:p>
        </p:txBody>
      </p:sp>
    </p:spTree>
    <p:extLst>
      <p:ext uri="{BB962C8B-B14F-4D97-AF65-F5344CB8AC3E}">
        <p14:creationId xmlns:p14="http://schemas.microsoft.com/office/powerpoint/2010/main" val="1216632100"/>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Wireless Application </a:t>
            </a:r>
            <a:r>
              <a:rPr lang="en-US" dirty="0" smtClean="0"/>
              <a:t>Protocol (</a:t>
            </a:r>
            <a:r>
              <a:rPr lang="en-US" i="1" dirty="0" smtClean="0"/>
              <a:t>continued</a:t>
            </a:r>
            <a:r>
              <a:rPr lang="en-US" dirty="0" smtClean="0"/>
              <a:t>)</a:t>
            </a:r>
          </a:p>
        </p:txBody>
      </p:sp>
      <p:sp>
        <p:nvSpPr>
          <p:cNvPr id="9219" name="Rectangle 3"/>
          <p:cNvSpPr>
            <a:spLocks noGrp="1" noChangeArrowheads="1"/>
          </p:cNvSpPr>
          <p:nvPr>
            <p:ph idx="1"/>
          </p:nvPr>
        </p:nvSpPr>
        <p:spPr/>
        <p:txBody>
          <a:bodyPr/>
          <a:lstStyle/>
          <a:p>
            <a:r>
              <a:rPr lang="en-US" altLang="en-US" dirty="0"/>
              <a:t>WTLS uses a modified version </a:t>
            </a:r>
            <a:r>
              <a:rPr lang="en-US" altLang="en-US" dirty="0" smtClean="0"/>
              <a:t>of the </a:t>
            </a:r>
            <a:r>
              <a:rPr lang="en-US" altLang="en-US" dirty="0"/>
              <a:t>Transport Layer Security (TLS</a:t>
            </a:r>
            <a:r>
              <a:rPr lang="en-US" altLang="en-US" dirty="0" smtClean="0"/>
              <a:t>) protocol.</a:t>
            </a:r>
          </a:p>
          <a:p>
            <a:r>
              <a:rPr lang="en-US" altLang="en-US" dirty="0" smtClean="0"/>
              <a:t>WTLS supports </a:t>
            </a:r>
            <a:r>
              <a:rPr lang="en-US" altLang="en-US" dirty="0"/>
              <a:t>several </a:t>
            </a:r>
            <a:r>
              <a:rPr lang="en-US" altLang="en-US" dirty="0" smtClean="0"/>
              <a:t>bulk </a:t>
            </a:r>
            <a:r>
              <a:rPr lang="en-US" altLang="en-US" dirty="0"/>
              <a:t>encryption </a:t>
            </a:r>
            <a:r>
              <a:rPr lang="en-US" altLang="en-US" dirty="0" smtClean="0"/>
              <a:t>algorithms.</a:t>
            </a:r>
          </a:p>
          <a:p>
            <a:r>
              <a:rPr lang="en-US" dirty="0" smtClean="0"/>
              <a:t>WTLS </a:t>
            </a:r>
            <a:r>
              <a:rPr lang="en-US" dirty="0"/>
              <a:t>implements integrity through the use of </a:t>
            </a:r>
            <a:r>
              <a:rPr lang="en-US" i="1" dirty="0"/>
              <a:t>message </a:t>
            </a:r>
            <a:r>
              <a:rPr lang="en-US" i="1" dirty="0" smtClean="0"/>
              <a:t>authentication codes </a:t>
            </a:r>
            <a:r>
              <a:rPr lang="en-US" i="1" dirty="0"/>
              <a:t>(MACs</a:t>
            </a:r>
            <a:r>
              <a:rPr lang="en-US" i="1" dirty="0" smtClean="0"/>
              <a:t>)</a:t>
            </a:r>
            <a:r>
              <a:rPr lang="en-US" dirty="0" smtClean="0"/>
              <a:t>.</a:t>
            </a:r>
          </a:p>
          <a:p>
            <a:r>
              <a:rPr lang="en-US" dirty="0">
                <a:ea typeface="ヒラギノ角ゴ Pro W3" pitchFamily="-111" charset="-128"/>
                <a:cs typeface="ヒラギノ角ゴ Pro W3" pitchFamily="-111" charset="-128"/>
              </a:rPr>
              <a:t>The TLS protocol that WTLS is based on is designed around Internet-based </a:t>
            </a:r>
            <a:r>
              <a:rPr lang="en-US" dirty="0" smtClean="0">
                <a:ea typeface="ヒラギノ角ゴ Pro W3" pitchFamily="-111" charset="-128"/>
                <a:cs typeface="ヒラギノ角ゴ Pro W3" pitchFamily="-111" charset="-128"/>
              </a:rPr>
              <a:t>computers.</a:t>
            </a:r>
          </a:p>
          <a:p>
            <a:pPr lvl="1"/>
            <a:r>
              <a:rPr lang="en-US" dirty="0">
                <a:ea typeface="ヒラギノ角ゴ Pro W3" pitchFamily="-111" charset="-128"/>
                <a:cs typeface="ヒラギノ角ゴ Pro W3" pitchFamily="-111" charset="-128"/>
              </a:rPr>
              <a:t>WTLS </a:t>
            </a:r>
            <a:r>
              <a:rPr lang="en-US" dirty="0" smtClean="0">
                <a:ea typeface="ヒラギノ角ゴ Pro W3" pitchFamily="-111" charset="-128"/>
                <a:cs typeface="ヒラギノ角ゴ Pro W3" pitchFamily="-111" charset="-128"/>
              </a:rPr>
              <a:t>must cope </a:t>
            </a:r>
            <a:r>
              <a:rPr lang="en-US" dirty="0">
                <a:ea typeface="ヒラギノ角ゴ Pro W3" pitchFamily="-111" charset="-128"/>
                <a:cs typeface="ヒラギノ角ゴ Pro W3" pitchFamily="-111" charset="-128"/>
              </a:rPr>
              <a:t>with small amounts of memory and limited processor </a:t>
            </a:r>
            <a:r>
              <a:rPr lang="en-US" dirty="0" smtClean="0">
                <a:ea typeface="ヒラギノ角ゴ Pro W3" pitchFamily="-111" charset="-128"/>
                <a:cs typeface="ヒラギノ角ゴ Pro W3" pitchFamily="-111" charset="-128"/>
              </a:rPr>
              <a:t>capacity</a:t>
            </a:r>
            <a:r>
              <a:rPr lang="en-US" dirty="0">
                <a:ea typeface="ヒラギノ角ゴ Pro W3" pitchFamily="-111" charset="-128"/>
                <a:cs typeface="ヒラギノ角ゴ Pro W3" pitchFamily="-111" charset="-128"/>
              </a:rPr>
              <a:t>.</a:t>
            </a:r>
            <a:endParaRPr lang="en-US" dirty="0" smtClean="0"/>
          </a:p>
        </p:txBody>
      </p:sp>
    </p:spTree>
    <p:extLst>
      <p:ext uri="{BB962C8B-B14F-4D97-AF65-F5344CB8AC3E}">
        <p14:creationId xmlns:p14="http://schemas.microsoft.com/office/powerpoint/2010/main" val="1471272419"/>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Wireless Application Protocol (</a:t>
            </a:r>
            <a:r>
              <a:rPr lang="en-US" i="1" dirty="0"/>
              <a:t>continued</a:t>
            </a:r>
            <a:r>
              <a:rPr lang="en-US" dirty="0"/>
              <a:t>)</a:t>
            </a:r>
            <a:endParaRPr lang="en-US" dirty="0" smtClean="0"/>
          </a:p>
        </p:txBody>
      </p:sp>
      <p:sp>
        <p:nvSpPr>
          <p:cNvPr id="10243" name="Rectangle 3"/>
          <p:cNvSpPr>
            <a:spLocks noGrp="1" noChangeArrowheads="1"/>
          </p:cNvSpPr>
          <p:nvPr>
            <p:ph idx="1"/>
          </p:nvPr>
        </p:nvSpPr>
        <p:spPr/>
        <p:txBody>
          <a:bodyPr/>
          <a:lstStyle/>
          <a:p>
            <a:r>
              <a:rPr lang="en-US" altLang="en-US" dirty="0" smtClean="0"/>
              <a:t>The WTLS protocol </a:t>
            </a:r>
            <a:r>
              <a:rPr lang="en-US" altLang="en-US" dirty="0"/>
              <a:t>is designed around more capable servers than </a:t>
            </a:r>
            <a:r>
              <a:rPr lang="en-US" altLang="en-US" dirty="0" smtClean="0"/>
              <a:t>devices and can </a:t>
            </a:r>
            <a:r>
              <a:rPr lang="en-US" altLang="en-US" dirty="0"/>
              <a:t>allow connections with little to no </a:t>
            </a:r>
            <a:r>
              <a:rPr lang="en-US" altLang="en-US" dirty="0" smtClean="0"/>
              <a:t>security.</a:t>
            </a:r>
          </a:p>
          <a:p>
            <a:pPr lvl="1"/>
            <a:r>
              <a:rPr lang="en-US" altLang="en-US" dirty="0" smtClean="0"/>
              <a:t>Clients </a:t>
            </a:r>
            <a:r>
              <a:rPr lang="en-US" altLang="en-US" dirty="0"/>
              <a:t>with low memory or CPU capabilities cannot support </a:t>
            </a:r>
            <a:r>
              <a:rPr lang="en-US" altLang="en-US" dirty="0" smtClean="0"/>
              <a:t>encryption which greatly </a:t>
            </a:r>
            <a:r>
              <a:rPr lang="en-US" altLang="en-US" dirty="0"/>
              <a:t>reduces </a:t>
            </a:r>
            <a:r>
              <a:rPr lang="en-US" altLang="en-US" dirty="0" smtClean="0"/>
              <a:t>confidentiality.</a:t>
            </a:r>
          </a:p>
          <a:p>
            <a:pPr lvl="1"/>
            <a:r>
              <a:rPr lang="en-US" altLang="en-US" dirty="0">
                <a:ea typeface="ヒラギノ角ゴ Pro W3" pitchFamily="-112" charset="-128"/>
              </a:rPr>
              <a:t>Authentication is </a:t>
            </a:r>
            <a:r>
              <a:rPr lang="en-US" altLang="en-US" dirty="0" smtClean="0">
                <a:ea typeface="ヒラギノ角ゴ Pro W3" pitchFamily="-112" charset="-128"/>
              </a:rPr>
              <a:t>optional and omitting it leaves </a:t>
            </a:r>
            <a:r>
              <a:rPr lang="en-US" altLang="en-US" dirty="0">
                <a:ea typeface="ヒラギノ角ゴ Pro W3" pitchFamily="-112" charset="-128"/>
              </a:rPr>
              <a:t>the connection vulnerable to a man-in-the-middle–type </a:t>
            </a:r>
            <a:r>
              <a:rPr lang="en-US" altLang="en-US" dirty="0" smtClean="0">
                <a:ea typeface="ヒラギノ角ゴ Pro W3" pitchFamily="-112" charset="-128"/>
              </a:rPr>
              <a:t>attack.</a:t>
            </a:r>
          </a:p>
          <a:p>
            <a:pPr lvl="1"/>
            <a:r>
              <a:rPr lang="en-US" altLang="en-US" dirty="0" smtClean="0"/>
              <a:t>General </a:t>
            </a:r>
            <a:r>
              <a:rPr lang="en-US" altLang="en-US" dirty="0"/>
              <a:t>flaws in the protocol’s </a:t>
            </a:r>
            <a:r>
              <a:rPr lang="en-US" altLang="en-US" dirty="0" smtClean="0"/>
              <a:t>implementation exist.</a:t>
            </a:r>
          </a:p>
          <a:p>
            <a:pPr lvl="1"/>
            <a:r>
              <a:rPr lang="en-US" altLang="en-US" dirty="0" smtClean="0">
                <a:ea typeface="ヒラギノ角ゴ Pro W3" pitchFamily="-112" charset="-128"/>
              </a:rPr>
              <a:t>Known </a:t>
            </a:r>
            <a:r>
              <a:rPr lang="en-US" altLang="en-US" dirty="0">
                <a:ea typeface="ヒラギノ角ゴ Pro W3" pitchFamily="-112" charset="-128"/>
              </a:rPr>
              <a:t>security </a:t>
            </a:r>
            <a:r>
              <a:rPr lang="en-US" altLang="en-US" dirty="0" smtClean="0">
                <a:ea typeface="ヒラギノ角ゴ Pro W3" pitchFamily="-112" charset="-128"/>
              </a:rPr>
              <a:t>vulnerabilities include the </a:t>
            </a:r>
            <a:r>
              <a:rPr lang="en-US" altLang="en-US" dirty="0">
                <a:ea typeface="ヒラギノ角ゴ Pro W3" pitchFamily="-112" charset="-128"/>
              </a:rPr>
              <a:t>chosen plaintext attack, the PKCS #1 attack, and the alert message truncation attack</a:t>
            </a:r>
            <a:r>
              <a:rPr lang="en-US" altLang="en-US" dirty="0" smtClean="0">
                <a:ea typeface="ヒラギノ角ゴ Pro W3" pitchFamily="-112" charset="-128"/>
              </a:rPr>
              <a:t>.</a:t>
            </a:r>
            <a:endParaRPr lang="en-US" altLang="en-US" dirty="0" smtClean="0"/>
          </a:p>
        </p:txBody>
      </p:sp>
    </p:spTree>
    <p:extLst>
      <p:ext uri="{BB962C8B-B14F-4D97-AF65-F5344CB8AC3E}">
        <p14:creationId xmlns:p14="http://schemas.microsoft.com/office/powerpoint/2010/main" val="4214195267"/>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Wireless Application Protocol (</a:t>
            </a:r>
            <a:r>
              <a:rPr lang="en-US" i="1" dirty="0"/>
              <a:t>continued</a:t>
            </a:r>
            <a:r>
              <a:rPr lang="en-US" dirty="0"/>
              <a:t>)</a:t>
            </a:r>
            <a:endParaRPr lang="en-US" dirty="0" smtClean="0"/>
          </a:p>
        </p:txBody>
      </p:sp>
      <p:sp>
        <p:nvSpPr>
          <p:cNvPr id="10243" name="Rectangle 3"/>
          <p:cNvSpPr>
            <a:spLocks noGrp="1" noChangeArrowheads="1"/>
          </p:cNvSpPr>
          <p:nvPr>
            <p:ph idx="1"/>
          </p:nvPr>
        </p:nvSpPr>
        <p:spPr/>
        <p:txBody>
          <a:bodyPr/>
          <a:lstStyle/>
          <a:p>
            <a:r>
              <a:rPr lang="en-US" altLang="en-US" dirty="0"/>
              <a:t>The chosen-plaintext attack works on the principle of a </a:t>
            </a:r>
            <a:r>
              <a:rPr lang="en-US" altLang="en-US" b="1" dirty="0" smtClean="0"/>
              <a:t>predictable initialization </a:t>
            </a:r>
            <a:r>
              <a:rPr lang="en-US" altLang="en-US" b="1" dirty="0"/>
              <a:t>vector (IV</a:t>
            </a:r>
            <a:r>
              <a:rPr lang="en-US" altLang="en-US" b="1" dirty="0" smtClean="0"/>
              <a:t>)</a:t>
            </a:r>
            <a:r>
              <a:rPr lang="en-US" altLang="en-US" dirty="0" smtClean="0"/>
              <a:t>.</a:t>
            </a:r>
          </a:p>
          <a:p>
            <a:r>
              <a:rPr lang="en-US" altLang="en-US" dirty="0" smtClean="0"/>
              <a:t>Concern </a:t>
            </a:r>
            <a:r>
              <a:rPr lang="en-US" altLang="en-US" dirty="0"/>
              <a:t>over the </a:t>
            </a:r>
            <a:r>
              <a:rPr lang="en-US" altLang="en-US" b="1" dirty="0" smtClean="0"/>
              <a:t>WAP </a:t>
            </a:r>
            <a:r>
              <a:rPr lang="en-US" altLang="en-US" b="1" dirty="0"/>
              <a:t>gap</a:t>
            </a:r>
            <a:r>
              <a:rPr lang="en-US" altLang="en-US" dirty="0"/>
              <a:t> involves confidentiality </a:t>
            </a:r>
            <a:r>
              <a:rPr lang="en-US" altLang="en-US" dirty="0" smtClean="0"/>
              <a:t>of information </a:t>
            </a:r>
            <a:r>
              <a:rPr lang="en-US" altLang="en-US" dirty="0"/>
              <a:t>where the two different networks </a:t>
            </a:r>
            <a:r>
              <a:rPr lang="en-US" altLang="en-US" dirty="0" smtClean="0"/>
              <a:t>meet the </a:t>
            </a:r>
            <a:r>
              <a:rPr lang="en-US" altLang="en-US" dirty="0"/>
              <a:t>WAP </a:t>
            </a:r>
            <a:r>
              <a:rPr lang="en-US" altLang="en-US" dirty="0" smtClean="0"/>
              <a:t>gateway.</a:t>
            </a:r>
          </a:p>
          <a:p>
            <a:r>
              <a:rPr lang="en-US" dirty="0">
                <a:ea typeface="ヒラギノ角ゴ Pro W3" pitchFamily="-111" charset="-128"/>
                <a:cs typeface="ヒラギノ角ゴ Pro W3" pitchFamily="-111" charset="-128"/>
              </a:rPr>
              <a:t>WTLS acts as the security protocol for the WAP </a:t>
            </a:r>
            <a:r>
              <a:rPr lang="en-US" dirty="0" smtClean="0">
                <a:ea typeface="ヒラギノ角ゴ Pro W3" pitchFamily="-111" charset="-128"/>
                <a:cs typeface="ヒラギノ角ゴ Pro W3" pitchFamily="-111" charset="-128"/>
              </a:rPr>
              <a:t>network, </a:t>
            </a:r>
            <a:r>
              <a:rPr lang="en-US" dirty="0">
                <a:ea typeface="ヒラギノ角ゴ Pro W3" pitchFamily="-111" charset="-128"/>
                <a:cs typeface="ヒラギノ角ゴ Pro W3" pitchFamily="-111" charset="-128"/>
              </a:rPr>
              <a:t>and TLS is the standard for the </a:t>
            </a:r>
            <a:r>
              <a:rPr lang="en-US" dirty="0" smtClean="0">
                <a:ea typeface="ヒラギノ角ゴ Pro W3" pitchFamily="-111" charset="-128"/>
                <a:cs typeface="ヒラギノ角ゴ Pro W3" pitchFamily="-111" charset="-128"/>
              </a:rPr>
              <a:t>Internet.</a:t>
            </a:r>
          </a:p>
          <a:p>
            <a:pPr lvl="1"/>
            <a:r>
              <a:rPr lang="en-US" dirty="0" smtClean="0">
                <a:ea typeface="ヒラギノ角ゴ Pro W3" pitchFamily="-111" charset="-128"/>
                <a:cs typeface="ヒラギノ角ゴ Pro W3" pitchFamily="-111" charset="-128"/>
              </a:rPr>
              <a:t>The </a:t>
            </a:r>
            <a:r>
              <a:rPr lang="en-US" dirty="0">
                <a:ea typeface="ヒラギノ角ゴ Pro W3" pitchFamily="-111" charset="-128"/>
                <a:cs typeface="ヒラギノ角ゴ Pro W3" pitchFamily="-111" charset="-128"/>
              </a:rPr>
              <a:t>WAP gateway has to perform translation from one encryption standard to the other</a:t>
            </a:r>
            <a:r>
              <a:rPr lang="en-US" dirty="0" smtClean="0">
                <a:ea typeface="ヒラギノ角ゴ Pro W3" pitchFamily="-111" charset="-128"/>
                <a:cs typeface="ヒラギノ角ゴ Pro W3" pitchFamily="-111" charset="-128"/>
              </a:rPr>
              <a:t>.</a:t>
            </a:r>
            <a:endParaRPr lang="en-US" altLang="en-US" dirty="0" smtClean="0"/>
          </a:p>
        </p:txBody>
      </p:sp>
    </p:spTree>
    <p:extLst>
      <p:ext uri="{BB962C8B-B14F-4D97-AF65-F5344CB8AC3E}">
        <p14:creationId xmlns:p14="http://schemas.microsoft.com/office/powerpoint/2010/main" val="528089806"/>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990600" y="4900244"/>
            <a:ext cx="7162800" cy="457200"/>
          </a:xfrm>
        </p:spPr>
        <p:txBody>
          <a:bodyPr/>
          <a:lstStyle/>
          <a:p>
            <a:pPr algn="l"/>
            <a:r>
              <a:rPr lang="en-US" dirty="0"/>
              <a:t>Figure 12.2 The WAP gap shows an unencrypted space between two </a:t>
            </a:r>
            <a:r>
              <a:rPr lang="en-US" dirty="0" smtClean="0"/>
              <a:t>enciphered connections</a:t>
            </a:r>
            <a:r>
              <a:rPr lang="en-US" dirty="0"/>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4042" y="1932432"/>
            <a:ext cx="7535916" cy="2563368"/>
          </a:xfrm>
          <a:prstGeom prst="rect">
            <a:avLst/>
          </a:prstGeom>
        </p:spPr>
      </p:pic>
    </p:spTree>
    <p:extLst>
      <p:ext uri="{BB962C8B-B14F-4D97-AF65-F5344CB8AC3E}">
        <p14:creationId xmlns:p14="http://schemas.microsoft.com/office/powerpoint/2010/main" val="2357428465"/>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3G Mobile Networks</a:t>
            </a:r>
          </a:p>
        </p:txBody>
      </p:sp>
      <p:sp>
        <p:nvSpPr>
          <p:cNvPr id="12291" name="Rectangle 3"/>
          <p:cNvSpPr>
            <a:spLocks noGrp="1" noChangeArrowheads="1"/>
          </p:cNvSpPr>
          <p:nvPr>
            <p:ph idx="1"/>
          </p:nvPr>
        </p:nvSpPr>
        <p:spPr/>
        <p:txBody>
          <a:bodyPr/>
          <a:lstStyle/>
          <a:p>
            <a:r>
              <a:rPr lang="en-US" dirty="0" smtClean="0"/>
              <a:t>Several </a:t>
            </a:r>
            <a:r>
              <a:rPr lang="en-US" dirty="0"/>
              <a:t>competing data transmission </a:t>
            </a:r>
            <a:r>
              <a:rPr lang="en-US" dirty="0" smtClean="0"/>
              <a:t>standards, such </a:t>
            </a:r>
            <a:r>
              <a:rPr lang="en-US" dirty="0"/>
              <a:t>as HSPA and </a:t>
            </a:r>
            <a:r>
              <a:rPr lang="en-US" dirty="0" smtClean="0"/>
              <a:t>EVDO, exist for 3G networks.</a:t>
            </a:r>
          </a:p>
          <a:p>
            <a:pPr lvl="1"/>
            <a:r>
              <a:rPr lang="en-US" dirty="0" smtClean="0"/>
              <a:t>All standards </a:t>
            </a:r>
            <a:r>
              <a:rPr lang="en-US" dirty="0"/>
              <a:t>include </a:t>
            </a:r>
            <a:r>
              <a:rPr lang="en-US" dirty="0" smtClean="0"/>
              <a:t>transport layer </a:t>
            </a:r>
            <a:r>
              <a:rPr lang="en-US" dirty="0"/>
              <a:t>encryption protocols to secure the voice traffic traveling across </a:t>
            </a:r>
            <a:r>
              <a:rPr lang="en-US" dirty="0" smtClean="0"/>
              <a:t>the wireless </a:t>
            </a:r>
            <a:r>
              <a:rPr lang="en-US" dirty="0"/>
              <a:t>signal as well as the data sent by the device</a:t>
            </a:r>
            <a:r>
              <a:rPr lang="en-US" dirty="0" smtClean="0"/>
              <a:t>.</a:t>
            </a:r>
          </a:p>
          <a:p>
            <a:r>
              <a:rPr lang="en-US" i="1" dirty="0" smtClean="0"/>
              <a:t>KASUMI</a:t>
            </a:r>
            <a:r>
              <a:rPr lang="en-US" dirty="0" smtClean="0"/>
              <a:t> is the proposed 3G cryptographic standard.</a:t>
            </a:r>
          </a:p>
          <a:p>
            <a:pPr lvl="1"/>
            <a:r>
              <a:rPr lang="en-US" dirty="0" smtClean="0"/>
              <a:t>This modified version of </a:t>
            </a:r>
            <a:r>
              <a:rPr lang="en-US" dirty="0"/>
              <a:t>the MISTY1 algorithm uses 64-bit blocks and 128-bit keys. </a:t>
            </a:r>
            <a:endParaRPr lang="en-US" dirty="0" smtClean="0"/>
          </a:p>
          <a:p>
            <a:pPr lvl="1"/>
            <a:r>
              <a:rPr lang="en-US" dirty="0" smtClean="0"/>
              <a:t>Multiple attacks </a:t>
            </a:r>
            <a:r>
              <a:rPr lang="en-US" dirty="0"/>
              <a:t>have been launched against this </a:t>
            </a:r>
            <a:r>
              <a:rPr lang="en-US" dirty="0" smtClean="0"/>
              <a:t>cipher.</a:t>
            </a:r>
          </a:p>
        </p:txBody>
      </p:sp>
    </p:spTree>
    <p:extLst>
      <p:ext uri="{BB962C8B-B14F-4D97-AF65-F5344CB8AC3E}">
        <p14:creationId xmlns:p14="http://schemas.microsoft.com/office/powerpoint/2010/main" val="1553607470"/>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4G </a:t>
            </a:r>
            <a:r>
              <a:rPr lang="en-US" dirty="0"/>
              <a:t>Mobile Networks</a:t>
            </a:r>
          </a:p>
        </p:txBody>
      </p:sp>
      <p:sp>
        <p:nvSpPr>
          <p:cNvPr id="3" name="Content Placeholder 2"/>
          <p:cNvSpPr>
            <a:spLocks noGrp="1"/>
          </p:cNvSpPr>
          <p:nvPr>
            <p:ph idx="1"/>
          </p:nvPr>
        </p:nvSpPr>
        <p:spPr/>
        <p:txBody>
          <a:bodyPr/>
          <a:lstStyle/>
          <a:p>
            <a:r>
              <a:rPr lang="en-US" dirty="0"/>
              <a:t>4G can support high-quality VoIP connections, video calls, and real-time video streaming</a:t>
            </a:r>
            <a:r>
              <a:rPr lang="en-US" dirty="0" smtClean="0"/>
              <a:t>.</a:t>
            </a:r>
          </a:p>
          <a:p>
            <a:r>
              <a:rPr lang="en-US" dirty="0"/>
              <a:t>True 4G would require a firm to meet all of the technical </a:t>
            </a:r>
            <a:r>
              <a:rPr lang="en-US" dirty="0" smtClean="0"/>
              <a:t>standards issued </a:t>
            </a:r>
            <a:r>
              <a:rPr lang="en-US" dirty="0"/>
              <a:t>by the ITU, including specifications that apply to the tower side </a:t>
            </a:r>
            <a:r>
              <a:rPr lang="en-US" dirty="0" smtClean="0"/>
              <a:t>of the system.</a:t>
            </a:r>
          </a:p>
          <a:p>
            <a:r>
              <a:rPr lang="en-US" dirty="0" smtClean="0"/>
              <a:t>Most </a:t>
            </a:r>
            <a:r>
              <a:rPr lang="en-US" dirty="0"/>
              <a:t>4G deployments are continuations </a:t>
            </a:r>
            <a:r>
              <a:rPr lang="en-US" dirty="0" smtClean="0"/>
              <a:t>of technologies already deployed—just </a:t>
            </a:r>
            <a:r>
              <a:rPr lang="en-US" dirty="0"/>
              <a:t>newer evolutions of standards</a:t>
            </a:r>
            <a:r>
              <a:rPr lang="en-US" dirty="0" smtClean="0"/>
              <a:t>.</a:t>
            </a:r>
            <a:endParaRPr lang="en-US" dirty="0"/>
          </a:p>
        </p:txBody>
      </p:sp>
    </p:spTree>
    <p:extLst>
      <p:ext uri="{BB962C8B-B14F-4D97-AF65-F5344CB8AC3E}">
        <p14:creationId xmlns:p14="http://schemas.microsoft.com/office/powerpoint/2010/main" val="2586969093"/>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Bluetooth</a:t>
            </a:r>
          </a:p>
        </p:txBody>
      </p:sp>
      <p:sp>
        <p:nvSpPr>
          <p:cNvPr id="13315" name="Rectangle 3"/>
          <p:cNvSpPr>
            <a:spLocks noGrp="1" noChangeArrowheads="1"/>
          </p:cNvSpPr>
          <p:nvPr>
            <p:ph idx="1"/>
          </p:nvPr>
        </p:nvSpPr>
        <p:spPr/>
        <p:txBody>
          <a:bodyPr/>
          <a:lstStyle/>
          <a:p>
            <a:r>
              <a:rPr lang="en-US" altLang="en-US" dirty="0" smtClean="0"/>
              <a:t>Bluetooth is a short-range (approx. 32 feet), low-power wireless protocol transmitting in the </a:t>
            </a:r>
            <a:r>
              <a:rPr lang="en-US" altLang="en-US" b="1" dirty="0" smtClean="0"/>
              <a:t>2.4 GHz band</a:t>
            </a:r>
            <a:r>
              <a:rPr lang="en-US" altLang="en-US" dirty="0" smtClean="0"/>
              <a:t>.</a:t>
            </a:r>
          </a:p>
          <a:p>
            <a:r>
              <a:rPr lang="en-US" altLang="en-US" dirty="0" smtClean="0"/>
              <a:t>Bluetooth transmits data in Personal Area Networks (PANs) through mobile phones, laptops, printers, and audio devices.</a:t>
            </a:r>
          </a:p>
          <a:p>
            <a:r>
              <a:rPr lang="en-US" altLang="en-US" dirty="0" smtClean="0"/>
              <a:t>Version 1.2 allows speeds up to 721 Kbps and improves resistance to interference over version 1.1.</a:t>
            </a:r>
          </a:p>
          <a:p>
            <a:r>
              <a:rPr lang="en-US" altLang="en-US" dirty="0" smtClean="0"/>
              <a:t>Bluetooth 2.0 introduced enhanced data rate (EDR), which allows the transmission of up to 3.0 Mbps.</a:t>
            </a:r>
          </a:p>
        </p:txBody>
      </p:sp>
    </p:spTree>
    <p:extLst>
      <p:ext uri="{BB962C8B-B14F-4D97-AF65-F5344CB8AC3E}">
        <p14:creationId xmlns:p14="http://schemas.microsoft.com/office/powerpoint/2010/main" val="3335398281"/>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1981200" y="5647768"/>
            <a:ext cx="5181600" cy="676832"/>
          </a:xfrm>
        </p:spPr>
        <p:txBody>
          <a:bodyPr/>
          <a:lstStyle/>
          <a:p>
            <a:pPr algn="l"/>
            <a:r>
              <a:rPr lang="en-US" dirty="0"/>
              <a:t>Figure 12.3 Headsets and cell phones are two of the most popular types of </a:t>
            </a:r>
            <a:r>
              <a:rPr lang="en-US" dirty="0" smtClean="0"/>
              <a:t>Bluetooth-capable </a:t>
            </a:r>
            <a:r>
              <a:rPr lang="en-US" dirty="0"/>
              <a:t>devices.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83230" y="1295400"/>
            <a:ext cx="3177540" cy="4165593"/>
          </a:xfrm>
          <a:prstGeom prst="rect">
            <a:avLst/>
          </a:prstGeom>
        </p:spPr>
      </p:pic>
    </p:spTree>
    <p:extLst>
      <p:ext uri="{BB962C8B-B14F-4D97-AF65-F5344CB8AC3E}">
        <p14:creationId xmlns:p14="http://schemas.microsoft.com/office/powerpoint/2010/main" val="351908184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Bluetooth (</a:t>
            </a:r>
            <a:r>
              <a:rPr lang="en-US" i="1" dirty="0" smtClean="0"/>
              <a:t>continued</a:t>
            </a:r>
            <a:r>
              <a:rPr lang="en-US" dirty="0" smtClean="0"/>
              <a:t>)</a:t>
            </a:r>
          </a:p>
        </p:txBody>
      </p:sp>
      <p:sp>
        <p:nvSpPr>
          <p:cNvPr id="13315" name="Rectangle 3"/>
          <p:cNvSpPr>
            <a:spLocks noGrp="1" noChangeArrowheads="1"/>
          </p:cNvSpPr>
          <p:nvPr>
            <p:ph idx="1"/>
          </p:nvPr>
        </p:nvSpPr>
        <p:spPr/>
        <p:txBody>
          <a:bodyPr/>
          <a:lstStyle/>
          <a:p>
            <a:r>
              <a:rPr lang="en-US" altLang="en-US" dirty="0">
                <a:ea typeface="ヒラギノ角ゴ Pro W3" pitchFamily="-112" charset="-128"/>
              </a:rPr>
              <a:t>Bluetooth 4 introduces a new method to support collecting data from devices that generate data at a very low rate</a:t>
            </a:r>
            <a:r>
              <a:rPr lang="en-US" altLang="en-US" dirty="0" smtClean="0">
                <a:ea typeface="ヒラギノ角ゴ Pro W3" pitchFamily="-112" charset="-128"/>
              </a:rPr>
              <a:t>.</a:t>
            </a:r>
          </a:p>
          <a:p>
            <a:r>
              <a:rPr lang="en-US" altLang="en-US" dirty="0">
                <a:ea typeface="ヒラギノ角ゴ Pro W3" pitchFamily="-112" charset="-128"/>
              </a:rPr>
              <a:t>Bluetooth features easy configuration of devices to allow communication, with no need for network addresses or ports</a:t>
            </a:r>
            <a:r>
              <a:rPr lang="en-US" altLang="en-US" dirty="0" smtClean="0">
                <a:ea typeface="ヒラギノ角ゴ Pro W3" pitchFamily="-112" charset="-128"/>
              </a:rPr>
              <a:t>.</a:t>
            </a:r>
          </a:p>
          <a:p>
            <a:r>
              <a:rPr lang="en-US" altLang="en-US" dirty="0" smtClean="0">
                <a:ea typeface="ヒラギノ角ゴ Pro W3" pitchFamily="-112" charset="-128"/>
              </a:rPr>
              <a:t>Bluetooth </a:t>
            </a:r>
            <a:r>
              <a:rPr lang="en-US" altLang="en-US" dirty="0">
                <a:ea typeface="ヒラギノ角ゴ Pro W3" pitchFamily="-112" charset="-128"/>
              </a:rPr>
              <a:t>uses pairing to establish a trust relationship between </a:t>
            </a:r>
            <a:r>
              <a:rPr lang="en-US" altLang="en-US" dirty="0" smtClean="0">
                <a:ea typeface="ヒラギノ角ゴ Pro W3" pitchFamily="-112" charset="-128"/>
              </a:rPr>
              <a:t>devices.</a:t>
            </a:r>
            <a:endParaRPr lang="en-US" altLang="en-US" dirty="0" smtClean="0"/>
          </a:p>
        </p:txBody>
      </p:sp>
    </p:spTree>
    <p:extLst>
      <p:ext uri="{BB962C8B-B14F-4D97-AF65-F5344CB8AC3E}">
        <p14:creationId xmlns:p14="http://schemas.microsoft.com/office/powerpoint/2010/main" val="1893643547"/>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Bluetooth </a:t>
            </a:r>
            <a:r>
              <a:rPr lang="en-US" dirty="0"/>
              <a:t>A</a:t>
            </a:r>
            <a:r>
              <a:rPr lang="en-US" dirty="0" smtClean="0"/>
              <a:t>ttacks</a:t>
            </a:r>
          </a:p>
        </p:txBody>
      </p:sp>
      <p:sp>
        <p:nvSpPr>
          <p:cNvPr id="15363" name="Rectangle 3"/>
          <p:cNvSpPr>
            <a:spLocks noGrp="1" noChangeArrowheads="1"/>
          </p:cNvSpPr>
          <p:nvPr>
            <p:ph idx="1"/>
          </p:nvPr>
        </p:nvSpPr>
        <p:spPr>
          <a:xfrm>
            <a:off x="457200" y="1955800"/>
            <a:ext cx="8229600" cy="4521200"/>
          </a:xfrm>
        </p:spPr>
        <p:txBody>
          <a:bodyPr/>
          <a:lstStyle/>
          <a:p>
            <a:r>
              <a:rPr lang="en-US" altLang="en-US" b="1" dirty="0" smtClean="0"/>
              <a:t>Bluejacking</a:t>
            </a:r>
            <a:r>
              <a:rPr lang="en-US" dirty="0"/>
              <a:t> – </a:t>
            </a:r>
            <a:r>
              <a:rPr lang="en-US" altLang="en-US" dirty="0" smtClean="0"/>
              <a:t>the </a:t>
            </a:r>
            <a:r>
              <a:rPr lang="en-US" altLang="en-US" dirty="0"/>
              <a:t>sending of unauthorized messages </a:t>
            </a:r>
            <a:r>
              <a:rPr lang="en-US" altLang="en-US" dirty="0" smtClean="0"/>
              <a:t>to another </a:t>
            </a:r>
            <a:r>
              <a:rPr lang="en-US" altLang="en-US" dirty="0"/>
              <a:t>Bluetooth </a:t>
            </a:r>
            <a:r>
              <a:rPr lang="en-US" altLang="en-US" dirty="0" smtClean="0"/>
              <a:t>device.</a:t>
            </a:r>
          </a:p>
          <a:p>
            <a:r>
              <a:rPr lang="en-US" altLang="en-US" b="1" dirty="0" smtClean="0"/>
              <a:t>Bluesnarfing</a:t>
            </a:r>
            <a:r>
              <a:rPr lang="en-US" dirty="0"/>
              <a:t> – </a:t>
            </a:r>
            <a:r>
              <a:rPr lang="en-US" altLang="en-US" dirty="0" smtClean="0"/>
              <a:t>the attacker copies off the victim’s information</a:t>
            </a:r>
          </a:p>
          <a:p>
            <a:pPr lvl="1"/>
            <a:r>
              <a:rPr lang="en-US" altLang="en-US" dirty="0" smtClean="0"/>
              <a:t>Can include e-mails, contact lists, calendar, etc.</a:t>
            </a:r>
          </a:p>
          <a:p>
            <a:r>
              <a:rPr lang="en-US" altLang="en-US" b="1" dirty="0" smtClean="0"/>
              <a:t>Bluebugging</a:t>
            </a:r>
            <a:r>
              <a:rPr lang="en-US" dirty="0"/>
              <a:t> – </a:t>
            </a:r>
            <a:r>
              <a:rPr lang="en-US" altLang="en-US" dirty="0" smtClean="0"/>
              <a:t>the </a:t>
            </a:r>
            <a:r>
              <a:rPr lang="en-US" altLang="en-US" dirty="0"/>
              <a:t>attacker uses Bluetooth </a:t>
            </a:r>
            <a:r>
              <a:rPr lang="en-US" altLang="en-US" dirty="0" smtClean="0"/>
              <a:t>to establish </a:t>
            </a:r>
            <a:r>
              <a:rPr lang="en-US" altLang="en-US" dirty="0"/>
              <a:t>a serial connection to the device</a:t>
            </a:r>
            <a:r>
              <a:rPr lang="en-US" altLang="en-US" dirty="0" smtClean="0"/>
              <a:t>.</a:t>
            </a:r>
          </a:p>
          <a:p>
            <a:r>
              <a:rPr lang="en-US" altLang="en-US" b="1" dirty="0"/>
              <a:t>Bluetooth </a:t>
            </a:r>
            <a:r>
              <a:rPr lang="en-US" altLang="en-US" b="1" dirty="0" smtClean="0"/>
              <a:t>DOS</a:t>
            </a:r>
            <a:r>
              <a:rPr lang="en-US" dirty="0"/>
              <a:t> – </a:t>
            </a:r>
            <a:r>
              <a:rPr lang="en-US" altLang="en-US" dirty="0" smtClean="0"/>
              <a:t>using Bluetooth </a:t>
            </a:r>
            <a:r>
              <a:rPr lang="en-US" altLang="en-US" dirty="0"/>
              <a:t>technology to perform a denial-of-service attack against another device</a:t>
            </a:r>
            <a:r>
              <a:rPr lang="en-US" altLang="en-US" dirty="0" smtClean="0"/>
              <a:t>.</a:t>
            </a:r>
            <a:endParaRPr lang="en-US" altLang="en-US" dirty="0"/>
          </a:p>
        </p:txBody>
      </p:sp>
    </p:spTree>
    <p:extLst>
      <p:ext uri="{BB962C8B-B14F-4D97-AF65-F5344CB8AC3E}">
        <p14:creationId xmlns:p14="http://schemas.microsoft.com/office/powerpoint/2010/main" val="321974077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Virtualization (</a:t>
            </a:r>
            <a:r>
              <a:rPr lang="en-US" i="1" dirty="0" smtClean="0"/>
              <a:t>continued</a:t>
            </a:r>
            <a:r>
              <a:rPr lang="en-US" dirty="0" smtClean="0"/>
              <a:t>)</a:t>
            </a:r>
          </a:p>
        </p:txBody>
      </p:sp>
      <p:sp>
        <p:nvSpPr>
          <p:cNvPr id="12291" name="Rectangle 3"/>
          <p:cNvSpPr>
            <a:spLocks noGrp="1" noChangeArrowheads="1"/>
          </p:cNvSpPr>
          <p:nvPr>
            <p:ph idx="1"/>
          </p:nvPr>
        </p:nvSpPr>
        <p:spPr>
          <a:xfrm>
            <a:off x="457200" y="1981200"/>
            <a:ext cx="8229600" cy="4495800"/>
          </a:xfrm>
        </p:spPr>
        <p:txBody>
          <a:bodyPr/>
          <a:lstStyle/>
          <a:p>
            <a:r>
              <a:rPr lang="en-US" altLang="en-US" dirty="0" smtClean="0"/>
              <a:t>A </a:t>
            </a:r>
            <a:r>
              <a:rPr lang="en-US" altLang="en-US" i="1" dirty="0"/>
              <a:t>snapshot</a:t>
            </a:r>
            <a:r>
              <a:rPr lang="en-US" altLang="en-US" dirty="0"/>
              <a:t> is a point-in-time saving of the state of a virtual </a:t>
            </a:r>
            <a:r>
              <a:rPr lang="en-US" altLang="en-US" dirty="0" smtClean="0"/>
              <a:t>machine.</a:t>
            </a:r>
          </a:p>
          <a:p>
            <a:r>
              <a:rPr lang="en-US" altLang="en-US" dirty="0" smtClean="0"/>
              <a:t>Patches </a:t>
            </a:r>
            <a:r>
              <a:rPr lang="en-US" altLang="en-US" dirty="0"/>
              <a:t>are still needed and should </a:t>
            </a:r>
            <a:r>
              <a:rPr lang="en-US" altLang="en-US" dirty="0" smtClean="0"/>
              <a:t>be applied</a:t>
            </a:r>
            <a:r>
              <a:rPr lang="en-US" altLang="en-US" dirty="0"/>
              <a:t>, independent of the virtualization status</a:t>
            </a:r>
            <a:r>
              <a:rPr lang="en-US" altLang="en-US" dirty="0" smtClean="0"/>
              <a:t>.</a:t>
            </a:r>
          </a:p>
          <a:p>
            <a:r>
              <a:rPr lang="en-US" dirty="0" smtClean="0"/>
              <a:t>In a virtualization </a:t>
            </a:r>
            <a:r>
              <a:rPr lang="en-US" dirty="0"/>
              <a:t>environment, protecting the host OS and hypervisor level is critical for system </a:t>
            </a:r>
            <a:r>
              <a:rPr lang="en-US" dirty="0" smtClean="0"/>
              <a:t>stability. </a:t>
            </a:r>
            <a:endParaRPr lang="en-US" altLang="en-US" dirty="0"/>
          </a:p>
          <a:p>
            <a:pPr lvl="1"/>
            <a:r>
              <a:rPr lang="en-US" altLang="en-US" dirty="0">
                <a:ea typeface="ヒラギノ角ゴ Pro W3" pitchFamily="-112" charset="-128"/>
              </a:rPr>
              <a:t>Best practice is to avoid the installation of any applications on the host-level machine.</a:t>
            </a:r>
          </a:p>
          <a:p>
            <a:pPr lvl="1"/>
            <a:r>
              <a:rPr lang="en-US" altLang="en-US" i="1" dirty="0">
                <a:ea typeface="ヒラギノ角ゴ Pro W3" pitchFamily="-112" charset="-128"/>
              </a:rPr>
              <a:t>Elasticity</a:t>
            </a:r>
            <a:r>
              <a:rPr lang="en-US" altLang="en-US" dirty="0">
                <a:ea typeface="ヒラギノ角ゴ Pro W3" pitchFamily="-112" charset="-128"/>
              </a:rPr>
              <a:t> refers to the ability of a system to expand/contract as system requirements dictate</a:t>
            </a:r>
            <a:r>
              <a:rPr lang="en-US" altLang="en-US" dirty="0" smtClean="0">
                <a:ea typeface="ヒラギノ角ゴ Pro W3" pitchFamily="-112" charset="-128"/>
              </a:rPr>
              <a:t>.</a:t>
            </a:r>
            <a:endParaRPr lang="en-US" altLang="en-US" dirty="0">
              <a:ea typeface="ヒラギノ角ゴ Pro W3" pitchFamily="-112" charset="-128"/>
            </a:endParaRPr>
          </a:p>
        </p:txBody>
      </p:sp>
    </p:spTree>
    <p:extLst>
      <p:ext uri="{BB962C8B-B14F-4D97-AF65-F5344CB8AC3E}">
        <p14:creationId xmlns:p14="http://schemas.microsoft.com/office/powerpoint/2010/main" val="3398092009"/>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30068" y="1447800"/>
            <a:ext cx="3483864" cy="3980292"/>
          </a:xfrm>
          <a:prstGeom prst="rect">
            <a:avLst/>
          </a:prstGeom>
        </p:spPr>
      </p:pic>
      <p:sp>
        <p:nvSpPr>
          <p:cNvPr id="3" name="Content Placeholder 1"/>
          <p:cNvSpPr txBox="1">
            <a:spLocks/>
          </p:cNvSpPr>
          <p:nvPr/>
        </p:nvSpPr>
        <p:spPr>
          <a:xfrm>
            <a:off x="609600" y="5638800"/>
            <a:ext cx="7924800" cy="524432"/>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a:buNone/>
            </a:pPr>
            <a:r>
              <a:rPr lang="en-US" sz="1800" dirty="0" smtClean="0"/>
              <a:t>Bluejacking  involves </a:t>
            </a:r>
            <a:r>
              <a:rPr lang="en-US" sz="1800" dirty="0"/>
              <a:t>setting a message as a phonebook contact </a:t>
            </a:r>
            <a:r>
              <a:rPr lang="en-US" sz="1800" dirty="0" smtClean="0"/>
              <a:t>.</a:t>
            </a:r>
            <a:endParaRPr lang="en-US" sz="1800" dirty="0"/>
          </a:p>
        </p:txBody>
      </p:sp>
    </p:spTree>
    <p:extLst>
      <p:ext uri="{BB962C8B-B14F-4D97-AF65-F5344CB8AC3E}">
        <p14:creationId xmlns:p14="http://schemas.microsoft.com/office/powerpoint/2010/main" val="504222834"/>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Near Field Communication</a:t>
            </a:r>
          </a:p>
        </p:txBody>
      </p:sp>
      <p:sp>
        <p:nvSpPr>
          <p:cNvPr id="3" name="Content Placeholder 2"/>
          <p:cNvSpPr>
            <a:spLocks noGrp="1"/>
          </p:cNvSpPr>
          <p:nvPr>
            <p:ph idx="1"/>
          </p:nvPr>
        </p:nvSpPr>
        <p:spPr>
          <a:xfrm>
            <a:off x="457200" y="1981200"/>
            <a:ext cx="8229600" cy="5105400"/>
          </a:xfrm>
        </p:spPr>
        <p:txBody>
          <a:bodyPr/>
          <a:lstStyle/>
          <a:p>
            <a:r>
              <a:rPr lang="en-US" b="1" dirty="0"/>
              <a:t>Near field communication (NFC)</a:t>
            </a:r>
            <a:r>
              <a:rPr lang="en-US" dirty="0"/>
              <a:t> is a set of wireless </a:t>
            </a:r>
            <a:r>
              <a:rPr lang="en-US" dirty="0" smtClean="0"/>
              <a:t>technologies.</a:t>
            </a:r>
          </a:p>
          <a:p>
            <a:pPr lvl="1"/>
            <a:r>
              <a:rPr lang="en-US" dirty="0" smtClean="0"/>
              <a:t>NFC enables smartphones </a:t>
            </a:r>
            <a:r>
              <a:rPr lang="en-US" dirty="0"/>
              <a:t>and other devices to establish radio communication over </a:t>
            </a:r>
            <a:r>
              <a:rPr lang="en-US" dirty="0" smtClean="0"/>
              <a:t>a short </a:t>
            </a:r>
            <a:r>
              <a:rPr lang="en-US" dirty="0"/>
              <a:t>proximity, typically a distance of 10 cm (3.9 in) or less</a:t>
            </a:r>
            <a:r>
              <a:rPr lang="en-US" dirty="0" smtClean="0"/>
              <a:t>.</a:t>
            </a:r>
          </a:p>
          <a:p>
            <a:pPr lvl="1"/>
            <a:r>
              <a:rPr lang="en-US" dirty="0"/>
              <a:t>This technology did not see much use until recently when it started being employed to move data between cell phones and in mobile payment systems</a:t>
            </a:r>
            <a:r>
              <a:rPr lang="en-US" dirty="0" smtClean="0"/>
              <a:t>.</a:t>
            </a:r>
          </a:p>
          <a:p>
            <a:pPr lvl="1"/>
            <a:r>
              <a:rPr lang="en-US" dirty="0" smtClean="0"/>
              <a:t>NFC </a:t>
            </a:r>
            <a:r>
              <a:rPr lang="en-US" dirty="0"/>
              <a:t>is likely to become a high use technology in the years to </a:t>
            </a:r>
            <a:r>
              <a:rPr lang="en-US" dirty="0" smtClean="0"/>
              <a:t>come.</a:t>
            </a:r>
          </a:p>
        </p:txBody>
      </p:sp>
    </p:spTree>
    <p:extLst>
      <p:ext uri="{BB962C8B-B14F-4D97-AF65-F5344CB8AC3E}">
        <p14:creationId xmlns:p14="http://schemas.microsoft.com/office/powerpoint/2010/main" val="3784951184"/>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IEEE 802.11 Series</a:t>
            </a:r>
            <a:endParaRPr lang="en-US" dirty="0" smtClean="0"/>
          </a:p>
        </p:txBody>
      </p:sp>
      <p:sp>
        <p:nvSpPr>
          <p:cNvPr id="19459" name="Rectangle 3"/>
          <p:cNvSpPr>
            <a:spLocks noGrp="1" noChangeArrowheads="1"/>
          </p:cNvSpPr>
          <p:nvPr>
            <p:ph idx="1"/>
          </p:nvPr>
        </p:nvSpPr>
        <p:spPr>
          <a:xfrm>
            <a:off x="457200" y="1981200"/>
            <a:ext cx="8229600" cy="4648200"/>
          </a:xfrm>
        </p:spPr>
        <p:txBody>
          <a:bodyPr/>
          <a:lstStyle/>
          <a:p>
            <a:r>
              <a:rPr lang="en-US" dirty="0" smtClean="0"/>
              <a:t>802.11 was a new standard for sending packetized data traffic over radio waves in the unlicensed 2.4 GHz band.</a:t>
            </a:r>
          </a:p>
          <a:p>
            <a:pPr lvl="1"/>
            <a:r>
              <a:rPr lang="en-US" dirty="0" smtClean="0"/>
              <a:t>This group of IEEE standards is also called Wi-Fi.</a:t>
            </a:r>
          </a:p>
          <a:p>
            <a:pPr lvl="1"/>
            <a:r>
              <a:rPr lang="en-US" dirty="0" smtClean="0">
                <a:ea typeface="ヒラギノ角ゴ Pro W3" pitchFamily="-112" charset="-128"/>
              </a:rPr>
              <a:t>The 802.11b standard was the first to market, 802.11a followed, and 802.11g products currently are the most common ones being sold.</a:t>
            </a:r>
          </a:p>
          <a:p>
            <a:pPr lvl="1"/>
            <a:r>
              <a:rPr lang="en-US" dirty="0" smtClean="0">
                <a:ea typeface="ヒラギノ角ゴ Pro W3" pitchFamily="-112" charset="-128"/>
              </a:rPr>
              <a:t>Chipsets have been combined into devices that support </a:t>
            </a:r>
            <a:r>
              <a:rPr lang="en-US" dirty="0" smtClean="0">
                <a:ea typeface="ヒラギノ角ゴ Pro W3" pitchFamily="-111" charset="-128"/>
                <a:cs typeface="ヒラギノ角ゴ Pro W3" pitchFamily="-111" charset="-128"/>
              </a:rPr>
              <a:t>a/b/g standards with 802.11n as the latest standard.</a:t>
            </a:r>
          </a:p>
          <a:p>
            <a:pPr lvl="1"/>
            <a:r>
              <a:rPr lang="en-US" dirty="0" smtClean="0">
                <a:ea typeface="ヒラギノ角ゴ Pro W3" pitchFamily="-111" charset="-128"/>
                <a:cs typeface="ヒラギノ角ゴ Pro W3" pitchFamily="-111" charset="-128"/>
              </a:rPr>
              <a:t>802.11a is the wireless networking standard that supports traffic on the </a:t>
            </a:r>
            <a:r>
              <a:rPr lang="en-US" b="1" dirty="0" smtClean="0">
                <a:ea typeface="ヒラギノ角ゴ Pro W3" pitchFamily="-111" charset="-128"/>
                <a:cs typeface="ヒラギノ角ゴ Pro W3" pitchFamily="-111" charset="-128"/>
              </a:rPr>
              <a:t>5 GHz band</a:t>
            </a:r>
            <a:r>
              <a:rPr lang="en-US" dirty="0" smtClean="0">
                <a:ea typeface="ヒラギノ角ゴ Pro W3" pitchFamily="-111" charset="-128"/>
                <a:cs typeface="ヒラギノ角ゴ Pro W3" pitchFamily="-111" charset="-128"/>
              </a:rPr>
              <a:t>.</a:t>
            </a:r>
            <a:endParaRPr lang="en-US" altLang="en-US" dirty="0" smtClean="0"/>
          </a:p>
        </p:txBody>
      </p:sp>
    </p:spTree>
    <p:extLst>
      <p:ext uri="{BB962C8B-B14F-4D97-AF65-F5344CB8AC3E}">
        <p14:creationId xmlns:p14="http://schemas.microsoft.com/office/powerpoint/2010/main" val="3839472271"/>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562600"/>
            <a:ext cx="7924800" cy="457200"/>
          </a:xfrm>
        </p:spPr>
        <p:txBody>
          <a:bodyPr/>
          <a:lstStyle/>
          <a:p>
            <a:r>
              <a:rPr lang="en-US" dirty="0"/>
              <a:t>Figure 12.4 A common wireless router</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26486" y="1600200"/>
            <a:ext cx="4491028" cy="3730752"/>
          </a:xfrm>
          <a:prstGeom prst="rect">
            <a:avLst/>
          </a:prstGeom>
        </p:spPr>
      </p:pic>
    </p:spTree>
    <p:extLst>
      <p:ext uri="{BB962C8B-B14F-4D97-AF65-F5344CB8AC3E}">
        <p14:creationId xmlns:p14="http://schemas.microsoft.com/office/powerpoint/2010/main" val="1427591980"/>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a:stretch>
            <a:fillRect/>
          </a:stretch>
        </p:blipFill>
        <p:spPr>
          <a:xfrm>
            <a:off x="1676400" y="1905000"/>
            <a:ext cx="5817541" cy="2981325"/>
          </a:xfrm>
          <a:prstGeom prst="rect">
            <a:avLst/>
          </a:prstGeom>
        </p:spPr>
      </p:pic>
    </p:spTree>
    <p:extLst>
      <p:ext uri="{BB962C8B-B14F-4D97-AF65-F5344CB8AC3E}">
        <p14:creationId xmlns:p14="http://schemas.microsoft.com/office/powerpoint/2010/main" val="1665039923"/>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IEEE 802.11 </a:t>
            </a:r>
            <a:r>
              <a:rPr lang="en-US" dirty="0" smtClean="0"/>
              <a:t>Series (</a:t>
            </a:r>
            <a:r>
              <a:rPr lang="en-US" i="1" dirty="0" smtClean="0"/>
              <a:t>continued</a:t>
            </a:r>
            <a:r>
              <a:rPr lang="en-US" dirty="0" smtClean="0"/>
              <a:t>)</a:t>
            </a:r>
          </a:p>
        </p:txBody>
      </p:sp>
      <p:sp>
        <p:nvSpPr>
          <p:cNvPr id="19459" name="Rectangle 3"/>
          <p:cNvSpPr>
            <a:spLocks noGrp="1" noChangeArrowheads="1"/>
          </p:cNvSpPr>
          <p:nvPr>
            <p:ph idx="1"/>
          </p:nvPr>
        </p:nvSpPr>
        <p:spPr>
          <a:xfrm>
            <a:off x="457200" y="1981200"/>
            <a:ext cx="8229600" cy="4876800"/>
          </a:xfrm>
        </p:spPr>
        <p:txBody>
          <a:bodyPr/>
          <a:lstStyle/>
          <a:p>
            <a:r>
              <a:rPr lang="en-US" altLang="en-US" b="1" dirty="0"/>
              <a:t>Direct-sequence spread spectrum (DSSS</a:t>
            </a:r>
            <a:r>
              <a:rPr lang="en-US" altLang="en-US" b="1" dirty="0" smtClean="0"/>
              <a:t>)</a:t>
            </a:r>
          </a:p>
          <a:p>
            <a:pPr lvl="1"/>
            <a:r>
              <a:rPr lang="en-US" altLang="en-US" dirty="0" smtClean="0"/>
              <a:t>A </a:t>
            </a:r>
            <a:r>
              <a:rPr lang="en-US" altLang="en-US" dirty="0"/>
              <a:t>modulation type that spreads the traffic sent over the entire </a:t>
            </a:r>
            <a:r>
              <a:rPr lang="en-US" altLang="en-US" dirty="0" smtClean="0"/>
              <a:t>bandwidth.</a:t>
            </a:r>
          </a:p>
          <a:p>
            <a:r>
              <a:rPr lang="en-US" b="1" dirty="0">
                <a:ea typeface="ヒラギノ角ゴ Pro W3" pitchFamily="-111" charset="-128"/>
                <a:cs typeface="ヒラギノ角ゴ Pro W3" pitchFamily="-111" charset="-128"/>
              </a:rPr>
              <a:t>Orthogonal frequency division multiplexing (OFDM</a:t>
            </a:r>
            <a:r>
              <a:rPr lang="en-US" b="1" dirty="0" smtClean="0">
                <a:ea typeface="ヒラギノ角ゴ Pro W3" pitchFamily="-111" charset="-128"/>
                <a:cs typeface="ヒラギノ角ゴ Pro W3" pitchFamily="-111" charset="-128"/>
              </a:rPr>
              <a:t>)</a:t>
            </a:r>
          </a:p>
          <a:p>
            <a:pPr lvl="1"/>
            <a:r>
              <a:rPr lang="en-US" dirty="0" smtClean="0">
                <a:ea typeface="ヒラギノ角ゴ Pro W3" pitchFamily="-111" charset="-128"/>
                <a:cs typeface="ヒラギノ角ゴ Pro W3" pitchFamily="-111" charset="-128"/>
              </a:rPr>
              <a:t>OFDM multiplexes</a:t>
            </a:r>
            <a:r>
              <a:rPr lang="en-US" dirty="0">
                <a:ea typeface="ヒラギノ角ゴ Pro W3" pitchFamily="-111" charset="-128"/>
                <a:cs typeface="ヒラギノ角ゴ Pro W3" pitchFamily="-111" charset="-128"/>
              </a:rPr>
              <a:t>, or separates, the data to be transmitted into smaller chunks and then transmits the chunks on several </a:t>
            </a:r>
            <a:r>
              <a:rPr lang="en-US" dirty="0" smtClean="0">
                <a:ea typeface="ヒラギノ角ゴ Pro W3" pitchFamily="-111" charset="-128"/>
                <a:cs typeface="ヒラギノ角ゴ Pro W3" pitchFamily="-111" charset="-128"/>
              </a:rPr>
              <a:t>subchannels.</a:t>
            </a:r>
          </a:p>
          <a:p>
            <a:pPr lvl="1"/>
            <a:r>
              <a:rPr lang="en-US" i="1" dirty="0" smtClean="0">
                <a:ea typeface="ヒラギノ角ゴ Pro W3" pitchFamily="-111" charset="-128"/>
                <a:cs typeface="ヒラギノ角ゴ Pro W3" pitchFamily="-111" charset="-128"/>
              </a:rPr>
              <a:t>Orthogonal </a:t>
            </a:r>
            <a:r>
              <a:rPr lang="en-US" dirty="0">
                <a:ea typeface="ヒラギノ角ゴ Pro W3" pitchFamily="-111" charset="-128"/>
                <a:cs typeface="ヒラギノ角ゴ Pro W3" pitchFamily="-111" charset="-128"/>
              </a:rPr>
              <a:t>refers to the manner in which the subchannels are assigned, principally to </a:t>
            </a:r>
            <a:r>
              <a:rPr lang="en-US" dirty="0" smtClean="0">
                <a:ea typeface="ヒラギノ角ゴ Pro W3" pitchFamily="-111" charset="-128"/>
                <a:cs typeface="ヒラギノ角ゴ Pro W3" pitchFamily="-111" charset="-128"/>
              </a:rPr>
              <a:t>avoid crosstalk</a:t>
            </a:r>
            <a:r>
              <a:rPr lang="en-US" dirty="0">
                <a:ea typeface="ヒラギノ角ゴ Pro W3" pitchFamily="-111" charset="-128"/>
                <a:cs typeface="ヒラギノ角ゴ Pro W3" pitchFamily="-111" charset="-128"/>
              </a:rPr>
              <a:t>, or interference with your own channels</a:t>
            </a:r>
            <a:r>
              <a:rPr lang="en-US" dirty="0" smtClean="0">
                <a:ea typeface="ヒラギノ角ゴ Pro W3" pitchFamily="-111" charset="-128"/>
                <a:cs typeface="ヒラギノ角ゴ Pro W3" pitchFamily="-111" charset="-128"/>
              </a:rPr>
              <a:t>.</a:t>
            </a:r>
            <a:endParaRPr lang="en-US" altLang="en-US" dirty="0" smtClean="0"/>
          </a:p>
        </p:txBody>
      </p:sp>
    </p:spTree>
    <p:extLst>
      <p:ext uri="{BB962C8B-B14F-4D97-AF65-F5344CB8AC3E}">
        <p14:creationId xmlns:p14="http://schemas.microsoft.com/office/powerpoint/2010/main" val="1049134444"/>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802.11: Individual Standards</a:t>
            </a:r>
          </a:p>
        </p:txBody>
      </p:sp>
      <p:sp>
        <p:nvSpPr>
          <p:cNvPr id="3" name="Content Placeholder 2"/>
          <p:cNvSpPr>
            <a:spLocks noGrp="1"/>
          </p:cNvSpPr>
          <p:nvPr>
            <p:ph idx="1"/>
          </p:nvPr>
        </p:nvSpPr>
        <p:spPr/>
        <p:txBody>
          <a:bodyPr/>
          <a:lstStyle/>
          <a:p>
            <a:r>
              <a:rPr lang="en-US" dirty="0"/>
              <a:t>The 802.11b protocol provides for multiple-rate Ethernet over 2.4 GHz spread-spectrum </a:t>
            </a:r>
            <a:r>
              <a:rPr lang="en-US" dirty="0" smtClean="0"/>
              <a:t>wireless.</a:t>
            </a:r>
          </a:p>
          <a:p>
            <a:pPr lvl="1"/>
            <a:r>
              <a:rPr lang="en-US" dirty="0"/>
              <a:t>It provides transfer rates of 1 Mbps, 2 Mbps, 5.5 Mbps, and 11 Mbps and uses DSSS</a:t>
            </a:r>
            <a:r>
              <a:rPr lang="en-US" dirty="0" smtClean="0"/>
              <a:t>.</a:t>
            </a:r>
          </a:p>
          <a:p>
            <a:pPr lvl="1"/>
            <a:r>
              <a:rPr lang="en-US" dirty="0" smtClean="0"/>
              <a:t>Most </a:t>
            </a:r>
            <a:r>
              <a:rPr lang="en-US" dirty="0"/>
              <a:t>common layout is a point-to-multipoint </a:t>
            </a:r>
            <a:r>
              <a:rPr lang="en-US" dirty="0" smtClean="0"/>
              <a:t>environment.</a:t>
            </a:r>
          </a:p>
          <a:p>
            <a:r>
              <a:rPr lang="en-US" dirty="0"/>
              <a:t>802.11a uses a higher band and has higher bandwidth</a:t>
            </a:r>
            <a:r>
              <a:rPr lang="en-US" dirty="0" smtClean="0"/>
              <a:t>.</a:t>
            </a:r>
          </a:p>
          <a:p>
            <a:pPr lvl="1"/>
            <a:r>
              <a:rPr lang="en-US" dirty="0" smtClean="0"/>
              <a:t>It </a:t>
            </a:r>
            <a:r>
              <a:rPr lang="en-US" dirty="0"/>
              <a:t>operates in the 5 GHz spectrum using </a:t>
            </a:r>
            <a:r>
              <a:rPr lang="en-US" dirty="0" smtClean="0"/>
              <a:t>OFDM</a:t>
            </a:r>
            <a:r>
              <a:rPr lang="en-US" dirty="0"/>
              <a:t> </a:t>
            </a:r>
            <a:r>
              <a:rPr lang="en-US" dirty="0" smtClean="0"/>
              <a:t>and supports </a:t>
            </a:r>
            <a:r>
              <a:rPr lang="en-US" dirty="0"/>
              <a:t>rates of up to 54 </a:t>
            </a:r>
            <a:r>
              <a:rPr lang="en-US" dirty="0" smtClean="0"/>
              <a:t>Mbps.</a:t>
            </a:r>
          </a:p>
          <a:p>
            <a:pPr lvl="1"/>
            <a:r>
              <a:rPr lang="en-US" dirty="0" smtClean="0"/>
              <a:t>The </a:t>
            </a:r>
            <a:r>
              <a:rPr lang="en-US" dirty="0"/>
              <a:t>higher frequency </a:t>
            </a:r>
            <a:r>
              <a:rPr lang="en-US" dirty="0" smtClean="0"/>
              <a:t>shortens </a:t>
            </a:r>
            <a:r>
              <a:rPr lang="en-US" dirty="0"/>
              <a:t>the usable </a:t>
            </a:r>
            <a:r>
              <a:rPr lang="en-US" dirty="0" smtClean="0"/>
              <a:t>range.</a:t>
            </a:r>
          </a:p>
        </p:txBody>
      </p:sp>
    </p:spTree>
    <p:extLst>
      <p:ext uri="{BB962C8B-B14F-4D97-AF65-F5344CB8AC3E}">
        <p14:creationId xmlns:p14="http://schemas.microsoft.com/office/powerpoint/2010/main" val="222848770"/>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802.11: Individual </a:t>
            </a:r>
            <a:r>
              <a:rPr lang="en-US" dirty="0" smtClean="0"/>
              <a:t>Standards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The 802.11g standard uses portions of both of the other standards</a:t>
            </a:r>
            <a:r>
              <a:rPr lang="en-US" dirty="0" smtClean="0"/>
              <a:t>.</a:t>
            </a:r>
          </a:p>
          <a:p>
            <a:pPr lvl="1"/>
            <a:r>
              <a:rPr lang="en-US" dirty="0" smtClean="0"/>
              <a:t>It </a:t>
            </a:r>
            <a:r>
              <a:rPr lang="en-US" dirty="0"/>
              <a:t>uses the 2.4 GHz band for greater range but uses the OFDM transmission method to achieve the faster 54 Mbps data rates</a:t>
            </a:r>
            <a:r>
              <a:rPr lang="en-US" dirty="0" smtClean="0"/>
              <a:t>.</a:t>
            </a:r>
          </a:p>
          <a:p>
            <a:r>
              <a:rPr lang="en-US" dirty="0"/>
              <a:t>The 802.11n version improves on the older standards by greatly increasing </a:t>
            </a:r>
            <a:r>
              <a:rPr lang="en-US" dirty="0" smtClean="0"/>
              <a:t>speed.</a:t>
            </a:r>
          </a:p>
          <a:p>
            <a:pPr lvl="1"/>
            <a:r>
              <a:rPr lang="en-US" dirty="0" smtClean="0"/>
              <a:t>It </a:t>
            </a:r>
            <a:r>
              <a:rPr lang="en-US" dirty="0"/>
              <a:t>has a functional data rate of up to 600 Mbps, gained through the use of wider bands and multiple-input multiple-output (MIMO) processing</a:t>
            </a:r>
            <a:r>
              <a:rPr lang="en-US" dirty="0" smtClean="0"/>
              <a:t>.</a:t>
            </a:r>
          </a:p>
        </p:txBody>
      </p:sp>
    </p:spTree>
    <p:extLst>
      <p:ext uri="{BB962C8B-B14F-4D97-AF65-F5344CB8AC3E}">
        <p14:creationId xmlns:p14="http://schemas.microsoft.com/office/powerpoint/2010/main" val="1453900784"/>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802.11: Individual </a:t>
            </a:r>
            <a:r>
              <a:rPr lang="en-US" dirty="0" smtClean="0"/>
              <a:t>Standards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802.11ac is the latest in the 5 GHz band, with functional data rates up to a theoretical 6+ Gbps using multiple antennas. </a:t>
            </a:r>
            <a:endParaRPr lang="en-US" dirty="0" smtClean="0"/>
          </a:p>
          <a:p>
            <a:pPr lvl="1"/>
            <a:r>
              <a:rPr lang="en-US" dirty="0" smtClean="0"/>
              <a:t>Standard </a:t>
            </a:r>
            <a:r>
              <a:rPr lang="en-US" dirty="0"/>
              <a:t>was ratified in </a:t>
            </a:r>
            <a:r>
              <a:rPr lang="en-US" dirty="0" smtClean="0"/>
              <a:t>2014.</a:t>
            </a:r>
          </a:p>
          <a:p>
            <a:pPr lvl="1"/>
            <a:r>
              <a:rPr lang="en-US" dirty="0" smtClean="0"/>
              <a:t>Chipsets </a:t>
            </a:r>
            <a:r>
              <a:rPr lang="en-US" dirty="0"/>
              <a:t>have been available since late </a:t>
            </a:r>
            <a:r>
              <a:rPr lang="en-US" dirty="0" smtClean="0"/>
              <a:t>2011.</a:t>
            </a:r>
          </a:p>
          <a:p>
            <a:r>
              <a:rPr lang="en-US" dirty="0" smtClean="0"/>
              <a:t>All </a:t>
            </a:r>
            <a:r>
              <a:rPr lang="en-US" dirty="0"/>
              <a:t>these protocols operate in bands that </a:t>
            </a:r>
            <a:r>
              <a:rPr lang="en-US" dirty="0" smtClean="0"/>
              <a:t>are “unlicensed</a:t>
            </a:r>
            <a:r>
              <a:rPr lang="en-US" dirty="0"/>
              <a:t>” by the FCC</a:t>
            </a:r>
            <a:r>
              <a:rPr lang="en-US" dirty="0" smtClean="0"/>
              <a:t>.</a:t>
            </a:r>
          </a:p>
          <a:p>
            <a:r>
              <a:rPr lang="en-US" dirty="0"/>
              <a:t>The 802.11 standard includes attempts at rudimentary authentication and confidentiality </a:t>
            </a:r>
            <a:r>
              <a:rPr lang="en-US" dirty="0" smtClean="0"/>
              <a:t>controls</a:t>
            </a:r>
            <a:r>
              <a:rPr lang="en-US" dirty="0"/>
              <a:t>.</a:t>
            </a:r>
            <a:endParaRPr lang="en-US" dirty="0" smtClean="0"/>
          </a:p>
        </p:txBody>
      </p:sp>
    </p:spTree>
    <p:extLst>
      <p:ext uri="{BB962C8B-B14F-4D97-AF65-F5344CB8AC3E}">
        <p14:creationId xmlns:p14="http://schemas.microsoft.com/office/powerpoint/2010/main" val="457363324"/>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802.11: Individual </a:t>
            </a:r>
            <a:r>
              <a:rPr lang="en-US" dirty="0" smtClean="0"/>
              <a:t>Standards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876800"/>
          </a:xfrm>
        </p:spPr>
        <p:txBody>
          <a:bodyPr/>
          <a:lstStyle/>
          <a:p>
            <a:r>
              <a:rPr lang="en-US" i="1" dirty="0"/>
              <a:t>Association</a:t>
            </a:r>
            <a:r>
              <a:rPr lang="en-US" dirty="0"/>
              <a:t> is the process required before the AP will allow the </a:t>
            </a:r>
            <a:r>
              <a:rPr lang="en-US" dirty="0" smtClean="0"/>
              <a:t>client to </a:t>
            </a:r>
            <a:r>
              <a:rPr lang="en-US" dirty="0"/>
              <a:t>talk across the AP to the </a:t>
            </a:r>
            <a:r>
              <a:rPr lang="en-US" dirty="0" smtClean="0"/>
              <a:t>network.</a:t>
            </a:r>
          </a:p>
          <a:p>
            <a:r>
              <a:rPr lang="en-US" dirty="0" smtClean="0"/>
              <a:t>Association </a:t>
            </a:r>
            <a:r>
              <a:rPr lang="en-US" dirty="0"/>
              <a:t>occurs only if the </a:t>
            </a:r>
            <a:r>
              <a:rPr lang="en-US" dirty="0" smtClean="0"/>
              <a:t>client has </a:t>
            </a:r>
            <a:r>
              <a:rPr lang="en-US" dirty="0"/>
              <a:t>all the correct parameters needed in the handshake, among them </a:t>
            </a:r>
            <a:r>
              <a:rPr lang="en-US" dirty="0" smtClean="0"/>
              <a:t>the </a:t>
            </a:r>
            <a:r>
              <a:rPr lang="en-US" b="1" dirty="0" smtClean="0"/>
              <a:t>service </a:t>
            </a:r>
            <a:r>
              <a:rPr lang="en-US" b="1" dirty="0"/>
              <a:t>set identifier (SSID</a:t>
            </a:r>
            <a:r>
              <a:rPr lang="en-US" b="1" dirty="0" smtClean="0"/>
              <a:t>)</a:t>
            </a:r>
            <a:r>
              <a:rPr lang="en-US" dirty="0" smtClean="0"/>
              <a:t>.</a:t>
            </a:r>
          </a:p>
          <a:p>
            <a:pPr lvl="1"/>
            <a:r>
              <a:rPr lang="en-US" dirty="0"/>
              <a:t>The SSID is a </a:t>
            </a:r>
            <a:r>
              <a:rPr lang="en-US" dirty="0" smtClean="0"/>
              <a:t>phrase-based mechanism </a:t>
            </a:r>
            <a:r>
              <a:rPr lang="en-US" dirty="0"/>
              <a:t>that helps ensure that you are connecting to the correct AP</a:t>
            </a:r>
            <a:r>
              <a:rPr lang="en-US" dirty="0" smtClean="0"/>
              <a:t>.</a:t>
            </a:r>
          </a:p>
          <a:p>
            <a:r>
              <a:rPr lang="en-US" dirty="0" smtClean="0"/>
              <a:t>This SSID </a:t>
            </a:r>
            <a:r>
              <a:rPr lang="en-US" dirty="0"/>
              <a:t>phrase is transmitted in all the access point’s </a:t>
            </a:r>
            <a:r>
              <a:rPr lang="en-US" b="1" dirty="0"/>
              <a:t>beacon frames</a:t>
            </a:r>
            <a:r>
              <a:rPr lang="en-US" dirty="0" smtClean="0"/>
              <a:t>.</a:t>
            </a:r>
          </a:p>
          <a:p>
            <a:pPr lvl="1"/>
            <a:r>
              <a:rPr lang="en-US" dirty="0" smtClean="0"/>
              <a:t>It is an 802.11 </a:t>
            </a:r>
            <a:r>
              <a:rPr lang="en-US" dirty="0"/>
              <a:t>management frame for the </a:t>
            </a:r>
            <a:r>
              <a:rPr lang="en-US" dirty="0" smtClean="0"/>
              <a:t>network.</a:t>
            </a:r>
            <a:endParaRPr lang="en-US" dirty="0"/>
          </a:p>
        </p:txBody>
      </p:sp>
    </p:spTree>
    <p:extLst>
      <p:ext uri="{BB962C8B-B14F-4D97-AF65-F5344CB8AC3E}">
        <p14:creationId xmlns:p14="http://schemas.microsoft.com/office/powerpoint/2010/main" val="279774296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Virtualization (</a:t>
            </a:r>
            <a:r>
              <a:rPr lang="en-US" i="1" dirty="0" smtClean="0"/>
              <a:t>continued</a:t>
            </a:r>
            <a:r>
              <a:rPr lang="en-US" dirty="0" smtClean="0"/>
              <a:t>)</a:t>
            </a:r>
          </a:p>
        </p:txBody>
      </p:sp>
      <p:sp>
        <p:nvSpPr>
          <p:cNvPr id="12291" name="Rectangle 3"/>
          <p:cNvSpPr>
            <a:spLocks noGrp="1" noChangeArrowheads="1"/>
          </p:cNvSpPr>
          <p:nvPr>
            <p:ph idx="1"/>
          </p:nvPr>
        </p:nvSpPr>
        <p:spPr>
          <a:xfrm>
            <a:off x="457200" y="1981200"/>
            <a:ext cx="8229600" cy="4572000"/>
          </a:xfrm>
        </p:spPr>
        <p:txBody>
          <a:bodyPr/>
          <a:lstStyle/>
          <a:p>
            <a:r>
              <a:rPr lang="en-US" altLang="en-US" dirty="0" smtClean="0">
                <a:ea typeface="ヒラギノ角ゴ Pro W3" pitchFamily="-112" charset="-128"/>
              </a:rPr>
              <a:t>It </a:t>
            </a:r>
            <a:r>
              <a:rPr lang="en-US" altLang="en-US" dirty="0">
                <a:ea typeface="ヒラギノ角ゴ Pro W3" pitchFamily="-112" charset="-128"/>
              </a:rPr>
              <a:t>is important to test </a:t>
            </a:r>
            <a:r>
              <a:rPr lang="en-US" altLang="en-US" dirty="0" smtClean="0">
                <a:ea typeface="ヒラギノ角ゴ Pro W3" pitchFamily="-112" charset="-128"/>
              </a:rPr>
              <a:t>the controls applied to a system to manage security operations </a:t>
            </a:r>
            <a:r>
              <a:rPr lang="en-US" altLang="en-US" dirty="0">
                <a:ea typeface="ヒラギノ角ゴ Pro W3" pitchFamily="-112" charset="-128"/>
              </a:rPr>
              <a:t>to ensure that they are providing the desired </a:t>
            </a:r>
            <a:r>
              <a:rPr lang="en-US" altLang="en-US" dirty="0" smtClean="0">
                <a:ea typeface="ヒラギノ角ゴ Pro W3" pitchFamily="-112" charset="-128"/>
              </a:rPr>
              <a:t>results.</a:t>
            </a:r>
          </a:p>
          <a:p>
            <a:pPr lvl="1"/>
            <a:r>
              <a:rPr lang="en-US" altLang="en-US" dirty="0" smtClean="0">
                <a:ea typeface="ヒラギノ角ゴ Pro W3" pitchFamily="-112" charset="-128"/>
              </a:rPr>
              <a:t>It </a:t>
            </a:r>
            <a:r>
              <a:rPr lang="en-US" altLang="en-US" dirty="0">
                <a:ea typeface="ヒラギノ角ゴ Pro W3" pitchFamily="-112" charset="-128"/>
              </a:rPr>
              <a:t>is essential to specifically test all security controls inside the virtual environment to ensure their behavior is still </a:t>
            </a:r>
            <a:r>
              <a:rPr lang="en-US" altLang="en-US" dirty="0" smtClean="0">
                <a:ea typeface="ヒラギノ角ゴ Pro W3" pitchFamily="-112" charset="-128"/>
              </a:rPr>
              <a:t>effective</a:t>
            </a:r>
            <a:r>
              <a:rPr lang="en-US" altLang="en-US" dirty="0" smtClean="0"/>
              <a:t>.</a:t>
            </a:r>
          </a:p>
          <a:p>
            <a:r>
              <a:rPr lang="en-US" altLang="en-US" b="1" dirty="0">
                <a:ea typeface="ヒラギノ角ゴ Pro W3" pitchFamily="-112" charset="-128"/>
              </a:rPr>
              <a:t>Sandboxing</a:t>
            </a:r>
            <a:r>
              <a:rPr lang="en-US" altLang="en-US" dirty="0">
                <a:ea typeface="ヒラギノ角ゴ Pro W3" pitchFamily="-112" charset="-128"/>
              </a:rPr>
              <a:t> refers to the quarantine or isolation of a system from its surroundings.</a:t>
            </a:r>
          </a:p>
          <a:p>
            <a:pPr lvl="1"/>
            <a:r>
              <a:rPr lang="en-US" altLang="en-US" dirty="0">
                <a:ea typeface="ヒラギノ角ゴ Pro W3" pitchFamily="-112" charset="-128"/>
              </a:rPr>
              <a:t>Virtualization can be used as a form of sandboxing with respect to an entire system</a:t>
            </a:r>
            <a:r>
              <a:rPr lang="en-US" altLang="en-US" dirty="0" smtClean="0">
                <a:ea typeface="ヒラギノ角ゴ Pro W3" pitchFamily="-112" charset="-128"/>
              </a:rPr>
              <a:t>.</a:t>
            </a:r>
            <a:endParaRPr lang="en-US" altLang="en-US" dirty="0">
              <a:ea typeface="ヒラギノ角ゴ Pro W3" pitchFamily="-112" charset="-128"/>
            </a:endParaRPr>
          </a:p>
        </p:txBody>
      </p:sp>
    </p:spTree>
    <p:extLst>
      <p:ext uri="{BB962C8B-B14F-4D97-AF65-F5344CB8AC3E}">
        <p14:creationId xmlns:p14="http://schemas.microsoft.com/office/powerpoint/2010/main" val="1437155264"/>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802.11: Individual </a:t>
            </a:r>
            <a:r>
              <a:rPr lang="en-US" dirty="0" smtClean="0"/>
              <a:t>Standards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724400"/>
          </a:xfrm>
        </p:spPr>
        <p:txBody>
          <a:bodyPr/>
          <a:lstStyle/>
          <a:p>
            <a:r>
              <a:rPr lang="en-US" dirty="0"/>
              <a:t>The designers of the 802.11 standard </a:t>
            </a:r>
            <a:r>
              <a:rPr lang="en-US" dirty="0" smtClean="0"/>
              <a:t>attempted </a:t>
            </a:r>
            <a:r>
              <a:rPr lang="en-US" dirty="0"/>
              <a:t>to maintain confidentiality by introducing </a:t>
            </a:r>
            <a:r>
              <a:rPr lang="en-US" b="1" dirty="0"/>
              <a:t>Wired Equivalent Privacy (WEP)</a:t>
            </a:r>
            <a:r>
              <a:rPr lang="en-US" dirty="0"/>
              <a:t>, which uses the </a:t>
            </a:r>
            <a:r>
              <a:rPr lang="en-US" b="1" dirty="0" smtClean="0"/>
              <a:t>RC4 stream </a:t>
            </a:r>
            <a:r>
              <a:rPr lang="en-US" b="1" dirty="0"/>
              <a:t>cipher</a:t>
            </a:r>
            <a:r>
              <a:rPr lang="en-US" dirty="0"/>
              <a:t> to encrypt the data as it is </a:t>
            </a:r>
            <a:r>
              <a:rPr lang="en-US" dirty="0" smtClean="0"/>
              <a:t>transmitted through </a:t>
            </a:r>
            <a:r>
              <a:rPr lang="en-US" dirty="0"/>
              <a:t>the air</a:t>
            </a:r>
            <a:r>
              <a:rPr lang="en-US" dirty="0" smtClean="0"/>
              <a:t>.</a:t>
            </a:r>
          </a:p>
          <a:p>
            <a:pPr lvl="1"/>
            <a:r>
              <a:rPr lang="en-US" dirty="0" smtClean="0"/>
              <a:t>WEP can </a:t>
            </a:r>
            <a:r>
              <a:rPr lang="en-US" dirty="0"/>
              <a:t>be </a:t>
            </a:r>
            <a:r>
              <a:rPr lang="en-US" dirty="0" smtClean="0"/>
              <a:t>exploited to </a:t>
            </a:r>
            <a:r>
              <a:rPr lang="en-US" dirty="0"/>
              <a:t>break security</a:t>
            </a:r>
            <a:r>
              <a:rPr lang="en-US" dirty="0" smtClean="0"/>
              <a:t>.</a:t>
            </a:r>
          </a:p>
          <a:p>
            <a:r>
              <a:rPr lang="en-US" dirty="0"/>
              <a:t>Typically, access to actual Ethernet segments is protected by </a:t>
            </a:r>
            <a:r>
              <a:rPr lang="en-US" dirty="0" smtClean="0"/>
              <a:t>physical security </a:t>
            </a:r>
            <a:r>
              <a:rPr lang="en-US" dirty="0"/>
              <a:t>measures</a:t>
            </a:r>
            <a:r>
              <a:rPr lang="en-US" dirty="0" smtClean="0"/>
              <a:t>.</a:t>
            </a:r>
          </a:p>
          <a:p>
            <a:r>
              <a:rPr lang="en-US" dirty="0"/>
              <a:t>A typical wireless installation broadcasts the network right through the physical controls that are in place</a:t>
            </a:r>
            <a:r>
              <a:rPr lang="en-US" dirty="0" smtClean="0"/>
              <a:t>.</a:t>
            </a:r>
            <a:endParaRPr lang="en-US" dirty="0"/>
          </a:p>
        </p:txBody>
      </p:sp>
    </p:spTree>
    <p:extLst>
      <p:ext uri="{BB962C8B-B14F-4D97-AF65-F5344CB8AC3E}">
        <p14:creationId xmlns:p14="http://schemas.microsoft.com/office/powerpoint/2010/main" val="3847611324"/>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98448"/>
            <a:ext cx="7772400" cy="2435352"/>
          </a:xfrm>
        </p:spPr>
        <p:txBody>
          <a:bodyPr/>
          <a:lstStyle/>
          <a:p>
            <a:r>
              <a:rPr lang="en-AU" dirty="0"/>
              <a:t>Module 7 Infrastructure security and wireless </a:t>
            </a:r>
            <a:r>
              <a:rPr lang="en-AU" dirty="0" smtClean="0"/>
              <a:t>security Part 4</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48768696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Attacking 802.11</a:t>
            </a:r>
          </a:p>
        </p:txBody>
      </p:sp>
      <p:sp>
        <p:nvSpPr>
          <p:cNvPr id="22531" name="Rectangle 3"/>
          <p:cNvSpPr>
            <a:spLocks noGrp="1" noChangeArrowheads="1"/>
          </p:cNvSpPr>
          <p:nvPr>
            <p:ph idx="1"/>
          </p:nvPr>
        </p:nvSpPr>
        <p:spPr/>
        <p:txBody>
          <a:bodyPr/>
          <a:lstStyle/>
          <a:p>
            <a:r>
              <a:rPr lang="en-US" altLang="en-US" dirty="0"/>
              <a:t>Wireless is a popular target for several </a:t>
            </a:r>
            <a:r>
              <a:rPr lang="en-US" altLang="en-US" dirty="0" smtClean="0"/>
              <a:t>reasons:</a:t>
            </a:r>
          </a:p>
          <a:p>
            <a:pPr lvl="1"/>
            <a:r>
              <a:rPr lang="en-US" altLang="en-US" dirty="0" smtClean="0"/>
              <a:t>Access gained from wireless</a:t>
            </a:r>
          </a:p>
          <a:p>
            <a:pPr lvl="1"/>
            <a:r>
              <a:rPr lang="en-US" altLang="en-US" dirty="0" smtClean="0"/>
              <a:t>Lack of </a:t>
            </a:r>
            <a:r>
              <a:rPr lang="en-US" altLang="en-US" dirty="0"/>
              <a:t>default </a:t>
            </a:r>
            <a:r>
              <a:rPr lang="en-US" altLang="en-US" dirty="0" smtClean="0"/>
              <a:t>security</a:t>
            </a:r>
          </a:p>
          <a:p>
            <a:pPr lvl="1"/>
            <a:r>
              <a:rPr lang="en-US" altLang="en-US" dirty="0" smtClean="0"/>
              <a:t>Wide proliferation </a:t>
            </a:r>
            <a:r>
              <a:rPr lang="en-US" altLang="en-US" dirty="0"/>
              <a:t>of </a:t>
            </a:r>
            <a:r>
              <a:rPr lang="en-US" altLang="en-US" dirty="0" smtClean="0"/>
              <a:t>devices</a:t>
            </a:r>
          </a:p>
          <a:p>
            <a:pPr lvl="1"/>
            <a:r>
              <a:rPr lang="en-US" dirty="0" smtClean="0"/>
              <a:t>Anonymity</a:t>
            </a:r>
          </a:p>
          <a:p>
            <a:pPr lvl="1"/>
            <a:r>
              <a:rPr lang="en-US" dirty="0" smtClean="0"/>
              <a:t>Low cost </a:t>
            </a:r>
            <a:r>
              <a:rPr lang="en-US" dirty="0"/>
              <a:t>of the equipment </a:t>
            </a:r>
            <a:r>
              <a:rPr lang="en-US" dirty="0" smtClean="0"/>
              <a:t>needed</a:t>
            </a:r>
            <a:endParaRPr lang="en-US" altLang="en-US" dirty="0" smtClean="0"/>
          </a:p>
        </p:txBody>
      </p:sp>
    </p:spTree>
    <p:extLst>
      <p:ext uri="{BB962C8B-B14F-4D97-AF65-F5344CB8AC3E}">
        <p14:creationId xmlns:p14="http://schemas.microsoft.com/office/powerpoint/2010/main" val="4157737537"/>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Attacking </a:t>
            </a:r>
            <a:r>
              <a:rPr lang="en-US" dirty="0" smtClean="0"/>
              <a:t>802.11 (</a:t>
            </a:r>
            <a:r>
              <a:rPr lang="en-US" i="1" dirty="0" smtClean="0"/>
              <a:t>continued</a:t>
            </a:r>
            <a:r>
              <a:rPr lang="en-US" dirty="0" smtClean="0"/>
              <a:t>)</a:t>
            </a:r>
          </a:p>
        </p:txBody>
      </p:sp>
      <p:sp>
        <p:nvSpPr>
          <p:cNvPr id="23555" name="Rectangle 3"/>
          <p:cNvSpPr>
            <a:spLocks noGrp="1" noChangeArrowheads="1"/>
          </p:cNvSpPr>
          <p:nvPr>
            <p:ph idx="1"/>
          </p:nvPr>
        </p:nvSpPr>
        <p:spPr>
          <a:xfrm>
            <a:off x="457200" y="1981200"/>
            <a:ext cx="8229600" cy="4572000"/>
          </a:xfrm>
        </p:spPr>
        <p:txBody>
          <a:bodyPr/>
          <a:lstStyle/>
          <a:p>
            <a:r>
              <a:rPr lang="en-US" altLang="en-US" dirty="0"/>
              <a:t>Locating wireless networks was originally termed </a:t>
            </a:r>
            <a:r>
              <a:rPr lang="en-US" altLang="en-US" i="1" dirty="0" smtClean="0"/>
              <a:t>war-driving</a:t>
            </a:r>
            <a:r>
              <a:rPr lang="en-US" altLang="en-US" dirty="0" smtClean="0"/>
              <a:t> </a:t>
            </a:r>
            <a:r>
              <a:rPr lang="en-US" altLang="en-US" dirty="0">
                <a:ea typeface="ヒラギノ角ゴ Pro W3" pitchFamily="-112" charset="-128"/>
              </a:rPr>
              <a:t>an adaptation of the term </a:t>
            </a:r>
            <a:r>
              <a:rPr lang="en-US" altLang="en-US" i="1" dirty="0" smtClean="0">
                <a:ea typeface="ヒラギノ角ゴ Pro W3" pitchFamily="-112" charset="-128"/>
              </a:rPr>
              <a:t>war-dialing</a:t>
            </a:r>
            <a:r>
              <a:rPr lang="en-US" altLang="en-US" dirty="0" smtClean="0">
                <a:ea typeface="ヒラギノ角ゴ Pro W3" pitchFamily="-112" charset="-128"/>
              </a:rPr>
              <a:t>.</a:t>
            </a:r>
          </a:p>
          <a:p>
            <a:pPr lvl="1"/>
            <a:r>
              <a:rPr lang="en-US" altLang="en-US" dirty="0">
                <a:ea typeface="ヒラギノ角ゴ Pro W3" pitchFamily="-112" charset="-128"/>
              </a:rPr>
              <a:t>War-dialing is the process of dialing a list of phone numbers looking for modem-connected </a:t>
            </a:r>
            <a:r>
              <a:rPr lang="en-US" altLang="en-US" dirty="0" smtClean="0">
                <a:ea typeface="ヒラギノ角ゴ Pro W3" pitchFamily="-112" charset="-128"/>
              </a:rPr>
              <a:t>computers.</a:t>
            </a:r>
            <a:endParaRPr lang="en-US" altLang="en-US" dirty="0"/>
          </a:p>
          <a:p>
            <a:r>
              <a:rPr lang="en-US" altLang="en-US" i="1" dirty="0">
                <a:ea typeface="ヒラギノ角ゴ Pro W3" pitchFamily="-112" charset="-128"/>
              </a:rPr>
              <a:t>War-drivers</a:t>
            </a:r>
            <a:r>
              <a:rPr lang="en-US" altLang="en-US" dirty="0">
                <a:ea typeface="ヒラギノ角ゴ Pro W3" pitchFamily="-112" charset="-128"/>
              </a:rPr>
              <a:t> drive around with a wireless locater program recording the number of networks found and their locations</a:t>
            </a:r>
            <a:r>
              <a:rPr lang="en-US" altLang="en-US" dirty="0" smtClean="0">
                <a:ea typeface="ヒラギノ角ゴ Pro W3" pitchFamily="-112" charset="-128"/>
              </a:rPr>
              <a:t>.</a:t>
            </a:r>
          </a:p>
          <a:p>
            <a:r>
              <a:rPr lang="en-US" altLang="en-US" i="1" dirty="0" smtClean="0">
                <a:ea typeface="ヒラギノ角ゴ Pro W3" pitchFamily="-112" charset="-128"/>
              </a:rPr>
              <a:t>War-chalking </a:t>
            </a:r>
            <a:r>
              <a:rPr lang="en-US" altLang="en-US" dirty="0">
                <a:ea typeface="ヒラギノ角ゴ Pro W3" pitchFamily="-112" charset="-128"/>
              </a:rPr>
              <a:t>started with people using chalk on sidewalks to mark some of the wireless networks they found</a:t>
            </a:r>
            <a:r>
              <a:rPr lang="en-US" altLang="en-US" dirty="0" smtClean="0">
                <a:ea typeface="ヒラギノ角ゴ Pro W3" pitchFamily="-112" charset="-128"/>
              </a:rPr>
              <a:t>.</a:t>
            </a:r>
            <a:endParaRPr lang="en-US" altLang="en-US" dirty="0">
              <a:ea typeface="ヒラギノ角ゴ Pro W3" pitchFamily="-112" charset="-128"/>
            </a:endParaRPr>
          </a:p>
        </p:txBody>
      </p:sp>
    </p:spTree>
    <p:extLst>
      <p:ext uri="{BB962C8B-B14F-4D97-AF65-F5344CB8AC3E}">
        <p14:creationId xmlns:p14="http://schemas.microsoft.com/office/powerpoint/2010/main" val="3286520033"/>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Attacking </a:t>
            </a:r>
            <a:r>
              <a:rPr lang="en-US" dirty="0" smtClean="0"/>
              <a:t>802.11 (</a:t>
            </a:r>
            <a:r>
              <a:rPr lang="en-US" i="1" dirty="0" smtClean="0"/>
              <a:t>continued</a:t>
            </a:r>
            <a:r>
              <a:rPr lang="en-US" dirty="0" smtClean="0"/>
              <a:t>)</a:t>
            </a:r>
          </a:p>
        </p:txBody>
      </p:sp>
      <p:sp>
        <p:nvSpPr>
          <p:cNvPr id="23555" name="Rectangle 3"/>
          <p:cNvSpPr>
            <a:spLocks noGrp="1" noChangeArrowheads="1"/>
          </p:cNvSpPr>
          <p:nvPr>
            <p:ph idx="1"/>
          </p:nvPr>
        </p:nvSpPr>
        <p:spPr>
          <a:xfrm>
            <a:off x="457200" y="1981200"/>
            <a:ext cx="8229600" cy="4648200"/>
          </a:xfrm>
        </p:spPr>
        <p:txBody>
          <a:bodyPr/>
          <a:lstStyle/>
          <a:p>
            <a:r>
              <a:rPr lang="en-US" dirty="0" smtClean="0"/>
              <a:t>NetStumbler, a reception-based program, </a:t>
            </a:r>
            <a:r>
              <a:rPr lang="en-US" dirty="0"/>
              <a:t>listens for the beacon frames of APs that </a:t>
            </a:r>
            <a:r>
              <a:rPr lang="en-US" dirty="0" smtClean="0"/>
              <a:t>are within </a:t>
            </a:r>
            <a:r>
              <a:rPr lang="en-US" dirty="0"/>
              <a:t>range of the card attached to the NetStumbler computer</a:t>
            </a:r>
            <a:r>
              <a:rPr lang="en-US" dirty="0" smtClean="0"/>
              <a:t>.</a:t>
            </a:r>
          </a:p>
          <a:p>
            <a:r>
              <a:rPr lang="en-US" altLang="en-US" dirty="0" smtClean="0"/>
              <a:t>A </a:t>
            </a:r>
            <a:r>
              <a:rPr lang="en-US" altLang="en-US" dirty="0"/>
              <a:t>network sniffer </a:t>
            </a:r>
            <a:r>
              <a:rPr lang="en-US" altLang="en-US" dirty="0" smtClean="0"/>
              <a:t>is used once </a:t>
            </a:r>
            <a:r>
              <a:rPr lang="en-US" altLang="en-US" dirty="0"/>
              <a:t>an attacker has located a </a:t>
            </a:r>
            <a:r>
              <a:rPr lang="en-US" altLang="en-US" dirty="0" smtClean="0"/>
              <a:t>network if he </a:t>
            </a:r>
            <a:r>
              <a:rPr lang="en-US" dirty="0" smtClean="0">
                <a:ea typeface="ヒラギノ角ゴ Pro W3" pitchFamily="-111" charset="-128"/>
                <a:cs typeface="ヒラギノ角ゴ Pro W3" pitchFamily="-111" charset="-128"/>
              </a:rPr>
              <a:t>cannot </a:t>
            </a:r>
            <a:r>
              <a:rPr lang="en-US" dirty="0">
                <a:ea typeface="ヒラギノ角ゴ Pro W3" pitchFamily="-111" charset="-128"/>
                <a:cs typeface="ヒラギノ角ゴ Pro W3" pitchFamily="-111" charset="-128"/>
              </a:rPr>
              <a:t>directly connect and start active scanning and penetration of the </a:t>
            </a:r>
            <a:r>
              <a:rPr lang="en-US" dirty="0" smtClean="0">
                <a:ea typeface="ヒラギノ角ゴ Pro W3" pitchFamily="-111" charset="-128"/>
                <a:cs typeface="ヒラギノ角ゴ Pro W3" pitchFamily="-111" charset="-128"/>
              </a:rPr>
              <a:t>network.</a:t>
            </a:r>
          </a:p>
          <a:p>
            <a:r>
              <a:rPr lang="en-US" dirty="0" smtClean="0">
                <a:ea typeface="ヒラギノ角ゴ Pro W3" pitchFamily="-111" charset="-128"/>
                <a:cs typeface="ヒラギノ角ゴ Pro W3" pitchFamily="-111" charset="-128"/>
              </a:rPr>
              <a:t>There </a:t>
            </a:r>
            <a:r>
              <a:rPr lang="en-US" dirty="0">
                <a:ea typeface="ヒラギノ角ゴ Pro W3" pitchFamily="-111" charset="-128"/>
                <a:cs typeface="ヒラギノ角ゴ Pro W3" pitchFamily="-111" charset="-128"/>
              </a:rPr>
              <a:t>are specialized sniffer tools designed with a single </a:t>
            </a:r>
            <a:r>
              <a:rPr lang="en-US" dirty="0" smtClean="0">
                <a:ea typeface="ヒラギノ角ゴ Pro W3" pitchFamily="-111" charset="-128"/>
                <a:cs typeface="ヒラギノ角ゴ Pro W3" pitchFamily="-111" charset="-128"/>
              </a:rPr>
              <a:t>objective:</a:t>
            </a:r>
          </a:p>
          <a:p>
            <a:pPr lvl="1"/>
            <a:r>
              <a:rPr lang="en-US" dirty="0" smtClean="0">
                <a:ea typeface="ヒラギノ角ゴ Pro W3" pitchFamily="-111" charset="-128"/>
                <a:cs typeface="ヒラギノ角ゴ Pro W3" pitchFamily="-111" charset="-128"/>
              </a:rPr>
              <a:t>To </a:t>
            </a:r>
            <a:r>
              <a:rPr lang="en-US" dirty="0">
                <a:ea typeface="ヒラギノ角ゴ Pro W3" pitchFamily="-111" charset="-128"/>
                <a:cs typeface="ヒラギノ角ゴ Pro W3" pitchFamily="-111" charset="-128"/>
              </a:rPr>
              <a:t>crack Wired Equivalent Privacy (WEP) </a:t>
            </a:r>
            <a:r>
              <a:rPr lang="en-US" dirty="0" smtClean="0">
                <a:ea typeface="ヒラギノ角ゴ Pro W3" pitchFamily="-111" charset="-128"/>
                <a:cs typeface="ヒラギノ角ゴ Pro W3" pitchFamily="-111" charset="-128"/>
              </a:rPr>
              <a:t>keys</a:t>
            </a:r>
            <a:endParaRPr lang="en-US" altLang="en-US" dirty="0" smtClean="0"/>
          </a:p>
        </p:txBody>
      </p:sp>
    </p:spTree>
    <p:extLst>
      <p:ext uri="{BB962C8B-B14F-4D97-AF65-F5344CB8AC3E}">
        <p14:creationId xmlns:p14="http://schemas.microsoft.com/office/powerpoint/2010/main" val="4140935303"/>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4856480"/>
            <a:ext cx="7924800" cy="457200"/>
          </a:xfrm>
        </p:spPr>
        <p:txBody>
          <a:bodyPr/>
          <a:lstStyle/>
          <a:p>
            <a:r>
              <a:rPr lang="en-US" dirty="0"/>
              <a:t> Figure 12.5 NetStumbler on a Windows PC</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1333" y="2209800"/>
            <a:ext cx="4741333" cy="2092960"/>
          </a:xfrm>
          <a:prstGeom prst="rect">
            <a:avLst/>
          </a:prstGeom>
        </p:spPr>
      </p:pic>
    </p:spTree>
    <p:extLst>
      <p:ext uri="{BB962C8B-B14F-4D97-AF65-F5344CB8AC3E}">
        <p14:creationId xmlns:p14="http://schemas.microsoft.com/office/powerpoint/2010/main" val="386609942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Attacking 802.11 (</a:t>
            </a:r>
            <a:r>
              <a:rPr lang="en-US" i="1" dirty="0"/>
              <a:t>continued</a:t>
            </a:r>
            <a:r>
              <a:rPr lang="en-US" dirty="0"/>
              <a:t>)</a:t>
            </a:r>
            <a:endParaRPr lang="en-US" dirty="0" smtClean="0">
              <a:solidFill>
                <a:srgbClr val="FF0000"/>
              </a:solidFill>
            </a:endParaRPr>
          </a:p>
        </p:txBody>
      </p:sp>
      <p:sp>
        <p:nvSpPr>
          <p:cNvPr id="24579" name="Rectangle 3"/>
          <p:cNvSpPr>
            <a:spLocks noGrp="1" noChangeArrowheads="1"/>
          </p:cNvSpPr>
          <p:nvPr>
            <p:ph idx="1"/>
          </p:nvPr>
        </p:nvSpPr>
        <p:spPr/>
        <p:txBody>
          <a:bodyPr/>
          <a:lstStyle/>
          <a:p>
            <a:r>
              <a:rPr lang="en-US" altLang="en-US" dirty="0"/>
              <a:t>If unauthorized wireless is set up, it is known as a </a:t>
            </a:r>
            <a:r>
              <a:rPr lang="en-US" altLang="en-US" b="1" dirty="0"/>
              <a:t>rogue access point</a:t>
            </a:r>
            <a:r>
              <a:rPr lang="en-US" altLang="en-US" dirty="0" smtClean="0"/>
              <a:t>.</a:t>
            </a:r>
            <a:endParaRPr lang="en-US" dirty="0" smtClean="0"/>
          </a:p>
          <a:p>
            <a:r>
              <a:rPr lang="en-US" dirty="0" smtClean="0"/>
              <a:t>Another </a:t>
            </a:r>
            <a:r>
              <a:rPr lang="en-US" dirty="0"/>
              <a:t>type of 802.11 attack is known as the </a:t>
            </a:r>
            <a:r>
              <a:rPr lang="en-US" b="1" dirty="0"/>
              <a:t>evil twin </a:t>
            </a:r>
            <a:r>
              <a:rPr lang="en-US" dirty="0" smtClean="0"/>
              <a:t>attack.</a:t>
            </a:r>
          </a:p>
          <a:p>
            <a:pPr lvl="1"/>
            <a:r>
              <a:rPr lang="en-US" dirty="0"/>
              <a:t>T</a:t>
            </a:r>
            <a:r>
              <a:rPr lang="en-US" dirty="0" smtClean="0"/>
              <a:t>his </a:t>
            </a:r>
            <a:r>
              <a:rPr lang="en-US" dirty="0"/>
              <a:t>is </a:t>
            </a:r>
            <a:r>
              <a:rPr lang="en-US" dirty="0" smtClean="0"/>
              <a:t>the use </a:t>
            </a:r>
            <a:r>
              <a:rPr lang="en-US" dirty="0"/>
              <a:t>of an access point owned by an attacker that usually has been </a:t>
            </a:r>
            <a:r>
              <a:rPr lang="en-US" dirty="0" smtClean="0"/>
              <a:t>enhanced with </a:t>
            </a:r>
            <a:r>
              <a:rPr lang="en-US" dirty="0"/>
              <a:t>higher-power and higher-gain antennas to look like a better connection to the users and computers attaching to </a:t>
            </a:r>
            <a:r>
              <a:rPr lang="en-US" dirty="0" smtClean="0"/>
              <a:t>it.</a:t>
            </a:r>
            <a:endParaRPr lang="en-US" altLang="en-US" dirty="0" smtClean="0"/>
          </a:p>
        </p:txBody>
      </p:sp>
    </p:spTree>
    <p:extLst>
      <p:ext uri="{BB962C8B-B14F-4D97-AF65-F5344CB8AC3E}">
        <p14:creationId xmlns:p14="http://schemas.microsoft.com/office/powerpoint/2010/main" val="2728925796"/>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Attacking 802.11 (</a:t>
            </a:r>
            <a:r>
              <a:rPr lang="en-US" i="1" dirty="0"/>
              <a:t>continued</a:t>
            </a:r>
            <a:r>
              <a:rPr lang="en-US" dirty="0"/>
              <a:t>)</a:t>
            </a:r>
            <a:endParaRPr lang="en-US" dirty="0" smtClean="0">
              <a:solidFill>
                <a:srgbClr val="FF0000"/>
              </a:solidFill>
            </a:endParaRPr>
          </a:p>
        </p:txBody>
      </p:sp>
      <p:sp>
        <p:nvSpPr>
          <p:cNvPr id="24579" name="Rectangle 3"/>
          <p:cNvSpPr>
            <a:spLocks noGrp="1" noChangeArrowheads="1"/>
          </p:cNvSpPr>
          <p:nvPr>
            <p:ph idx="1"/>
          </p:nvPr>
        </p:nvSpPr>
        <p:spPr>
          <a:xfrm>
            <a:off x="457200" y="1981200"/>
            <a:ext cx="8229600" cy="4495800"/>
          </a:xfrm>
        </p:spPr>
        <p:txBody>
          <a:bodyPr/>
          <a:lstStyle/>
          <a:p>
            <a:r>
              <a:rPr lang="en-US" dirty="0" smtClean="0">
                <a:ea typeface="ヒラギノ角ゴ Pro W3" pitchFamily="-111" charset="-128"/>
                <a:cs typeface="ヒラギノ角ゴ Pro W3" pitchFamily="-111" charset="-128"/>
              </a:rPr>
              <a:t>The </a:t>
            </a:r>
            <a:r>
              <a:rPr lang="en-US" altLang="en-US" dirty="0" smtClean="0">
                <a:ea typeface="ヒラギノ角ゴ Pro W3" pitchFamily="-112" charset="-128"/>
              </a:rPr>
              <a:t>service </a:t>
            </a:r>
            <a:r>
              <a:rPr lang="en-US" altLang="en-US" dirty="0">
                <a:ea typeface="ヒラギノ角ゴ Pro W3" pitchFamily="-112" charset="-128"/>
              </a:rPr>
              <a:t>set identifier (SSID</a:t>
            </a:r>
            <a:r>
              <a:rPr lang="en-US" altLang="en-US" dirty="0" smtClean="0">
                <a:ea typeface="ヒラギノ角ゴ Pro W3" pitchFamily="-112" charset="-128"/>
              </a:rPr>
              <a:t>) </a:t>
            </a:r>
            <a:r>
              <a:rPr lang="en-US" dirty="0" smtClean="0">
                <a:ea typeface="ヒラギノ角ゴ Pro W3" pitchFamily="-111" charset="-128"/>
                <a:cs typeface="ヒラギノ角ゴ Pro W3" pitchFamily="-111" charset="-128"/>
              </a:rPr>
              <a:t>is </a:t>
            </a:r>
            <a:r>
              <a:rPr lang="en-US" dirty="0">
                <a:ea typeface="ヒラギノ角ゴ Pro W3" pitchFamily="-111" charset="-128"/>
                <a:cs typeface="ヒラギノ角ゴ Pro W3" pitchFamily="-111" charset="-128"/>
              </a:rPr>
              <a:t>sent in plaintext in the packets, so in practice SSID offers little security significance—any sniffer can determine the SSID.</a:t>
            </a:r>
          </a:p>
          <a:p>
            <a:r>
              <a:rPr lang="en-US" dirty="0" smtClean="0">
                <a:ea typeface="ヒラギノ角ゴ Pro W3" pitchFamily="-111" charset="-128"/>
                <a:cs typeface="ヒラギノ角ゴ Pro W3" pitchFamily="-111" charset="-128"/>
              </a:rPr>
              <a:t>Most APs’ default setting is to transmit beacon frames and this is </a:t>
            </a:r>
            <a:r>
              <a:rPr lang="en-US" dirty="0">
                <a:ea typeface="ヒラギノ角ゴ Pro W3" pitchFamily="-111" charset="-128"/>
                <a:cs typeface="ヒラギノ角ゴ Pro W3" pitchFamily="-111" charset="-128"/>
              </a:rPr>
              <a:t>damaging because it contains the </a:t>
            </a:r>
            <a:r>
              <a:rPr lang="en-US" dirty="0" smtClean="0">
                <a:ea typeface="ヒラギノ角ゴ Pro W3" pitchFamily="-111" charset="-128"/>
                <a:cs typeface="ヒラギノ角ゴ Pro W3" pitchFamily="-111" charset="-128"/>
              </a:rPr>
              <a:t>SSID.</a:t>
            </a:r>
          </a:p>
          <a:p>
            <a:r>
              <a:rPr lang="en-US" dirty="0"/>
              <a:t>Most APs </a:t>
            </a:r>
            <a:r>
              <a:rPr lang="en-US" dirty="0" smtClean="0"/>
              <a:t>have </a:t>
            </a:r>
            <a:r>
              <a:rPr lang="en-US" dirty="0"/>
              <a:t>the ability to lock access in only to known MAC </a:t>
            </a:r>
            <a:r>
              <a:rPr lang="en-US" dirty="0" smtClean="0"/>
              <a:t>addresses.</a:t>
            </a:r>
          </a:p>
          <a:p>
            <a:pPr lvl="1"/>
            <a:r>
              <a:rPr lang="en-US" dirty="0" smtClean="0"/>
              <a:t>Sniffers can grab </a:t>
            </a:r>
            <a:r>
              <a:rPr lang="en-US" dirty="0"/>
              <a:t>all active MAC addresses on the </a:t>
            </a:r>
            <a:r>
              <a:rPr lang="en-US" dirty="0" smtClean="0"/>
              <a:t>network so this </a:t>
            </a:r>
            <a:r>
              <a:rPr lang="en-US" dirty="0"/>
              <a:t>capability is not very effective</a:t>
            </a:r>
            <a:r>
              <a:rPr lang="en-US" dirty="0" smtClean="0"/>
              <a:t>.</a:t>
            </a:r>
            <a:endParaRPr lang="en-US" altLang="en-US" dirty="0" smtClean="0"/>
          </a:p>
        </p:txBody>
      </p:sp>
    </p:spTree>
    <p:extLst>
      <p:ext uri="{BB962C8B-B14F-4D97-AF65-F5344CB8AC3E}">
        <p14:creationId xmlns:p14="http://schemas.microsoft.com/office/powerpoint/2010/main" val="3636307329"/>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Attacking 802.11 (</a:t>
            </a:r>
            <a:r>
              <a:rPr lang="en-US" i="1" dirty="0"/>
              <a:t>continued</a:t>
            </a:r>
            <a:r>
              <a:rPr lang="en-US" dirty="0"/>
              <a:t>)</a:t>
            </a:r>
            <a:endParaRPr lang="en-US" dirty="0" smtClean="0">
              <a:solidFill>
                <a:srgbClr val="FF0000"/>
              </a:solidFill>
            </a:endParaRPr>
          </a:p>
        </p:txBody>
      </p:sp>
      <p:sp>
        <p:nvSpPr>
          <p:cNvPr id="24579" name="Rectangle 3"/>
          <p:cNvSpPr>
            <a:spLocks noGrp="1" noChangeArrowheads="1"/>
          </p:cNvSpPr>
          <p:nvPr>
            <p:ph idx="1"/>
          </p:nvPr>
        </p:nvSpPr>
        <p:spPr>
          <a:xfrm>
            <a:off x="457200" y="1981200"/>
            <a:ext cx="8229600" cy="4495800"/>
          </a:xfrm>
        </p:spPr>
        <p:txBody>
          <a:bodyPr/>
          <a:lstStyle/>
          <a:p>
            <a:r>
              <a:rPr lang="en-US" dirty="0" smtClean="0">
                <a:ea typeface="ヒラギノ角ゴ Pro W3" pitchFamily="-111" charset="-128"/>
                <a:cs typeface="ヒラギノ角ゴ Pro W3" pitchFamily="-111" charset="-128"/>
              </a:rPr>
              <a:t>The </a:t>
            </a:r>
            <a:r>
              <a:rPr lang="en-US" dirty="0">
                <a:ea typeface="ヒラギノ角ゴ Pro W3" pitchFamily="-111" charset="-128"/>
                <a:cs typeface="ヒラギノ角ゴ Pro W3" pitchFamily="-111" charset="-128"/>
              </a:rPr>
              <a:t>IV is the primary reason for the weaknesses in </a:t>
            </a:r>
            <a:r>
              <a:rPr lang="en-US" dirty="0" smtClean="0">
                <a:ea typeface="ヒラギノ角ゴ Pro W3" pitchFamily="-111" charset="-128"/>
                <a:cs typeface="ヒラギノ角ゴ Pro W3" pitchFamily="-111" charset="-128"/>
              </a:rPr>
              <a:t>WEP.</a:t>
            </a:r>
          </a:p>
          <a:p>
            <a:pPr lvl="1"/>
            <a:r>
              <a:rPr lang="en-US" altLang="en-US" dirty="0" smtClean="0"/>
              <a:t>The </a:t>
            </a:r>
            <a:r>
              <a:rPr lang="en-US" altLang="en-US" dirty="0"/>
              <a:t>IV </a:t>
            </a:r>
            <a:r>
              <a:rPr lang="en-US" altLang="en-US" dirty="0" smtClean="0"/>
              <a:t>is sent </a:t>
            </a:r>
            <a:r>
              <a:rPr lang="en-US" altLang="en-US" dirty="0"/>
              <a:t>in the plaintext part of the </a:t>
            </a:r>
            <a:r>
              <a:rPr lang="en-US" altLang="en-US" dirty="0" smtClean="0"/>
              <a:t>message.</a:t>
            </a:r>
          </a:p>
          <a:p>
            <a:pPr lvl="1"/>
            <a:r>
              <a:rPr lang="en-US" dirty="0" smtClean="0"/>
              <a:t>The IV </a:t>
            </a:r>
            <a:r>
              <a:rPr lang="en-US" dirty="0"/>
              <a:t>problem exists regardless </a:t>
            </a:r>
            <a:r>
              <a:rPr lang="en-US" dirty="0" smtClean="0"/>
              <a:t>of key </a:t>
            </a:r>
            <a:r>
              <a:rPr lang="en-US" dirty="0"/>
              <a:t>length, because the IV always remains at 24 bits</a:t>
            </a:r>
            <a:r>
              <a:rPr lang="en-US" dirty="0" smtClean="0"/>
              <a:t>.</a:t>
            </a:r>
          </a:p>
          <a:p>
            <a:r>
              <a:rPr lang="en-US" dirty="0"/>
              <a:t>After the limited security functions of a wireless network are broken, </a:t>
            </a:r>
            <a:r>
              <a:rPr lang="en-US" dirty="0" smtClean="0"/>
              <a:t>the network </a:t>
            </a:r>
            <a:r>
              <a:rPr lang="en-US" dirty="0"/>
              <a:t>behaves exactly like a regular </a:t>
            </a:r>
            <a:r>
              <a:rPr lang="en-US" dirty="0" smtClean="0"/>
              <a:t>Ethernet network </a:t>
            </a:r>
            <a:r>
              <a:rPr lang="en-US" dirty="0"/>
              <a:t>and is subject to </a:t>
            </a:r>
            <a:r>
              <a:rPr lang="en-US" dirty="0" smtClean="0"/>
              <a:t>the exact </a:t>
            </a:r>
            <a:r>
              <a:rPr lang="en-US" dirty="0"/>
              <a:t>same </a:t>
            </a:r>
            <a:r>
              <a:rPr lang="en-US" dirty="0" smtClean="0"/>
              <a:t>vulnerabilities</a:t>
            </a:r>
            <a:r>
              <a:rPr lang="en-US" dirty="0"/>
              <a:t>.</a:t>
            </a:r>
            <a:endParaRPr lang="en-US" altLang="en-US" dirty="0" smtClean="0"/>
          </a:p>
        </p:txBody>
      </p:sp>
    </p:spTree>
    <p:extLst>
      <p:ext uri="{BB962C8B-B14F-4D97-AF65-F5344CB8AC3E}">
        <p14:creationId xmlns:p14="http://schemas.microsoft.com/office/powerpoint/2010/main" val="3333238199"/>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Security Methods</a:t>
            </a:r>
          </a:p>
        </p:txBody>
      </p:sp>
      <p:sp>
        <p:nvSpPr>
          <p:cNvPr id="3" name="Content Placeholder 2"/>
          <p:cNvSpPr>
            <a:spLocks noGrp="1"/>
          </p:cNvSpPr>
          <p:nvPr>
            <p:ph idx="1"/>
          </p:nvPr>
        </p:nvSpPr>
        <p:spPr/>
        <p:txBody>
          <a:bodyPr/>
          <a:lstStyle/>
          <a:p>
            <a:r>
              <a:rPr lang="en-US" dirty="0"/>
              <a:t>T</a:t>
            </a:r>
            <a:r>
              <a:rPr lang="en-US" dirty="0" smtClean="0"/>
              <a:t>he </a:t>
            </a:r>
            <a:r>
              <a:rPr lang="en-US" dirty="0"/>
              <a:t>Wi-Fi Alliance developed Wi-Fi Protected </a:t>
            </a:r>
            <a:r>
              <a:rPr lang="en-US" dirty="0" smtClean="0"/>
              <a:t>Access (</a:t>
            </a:r>
            <a:r>
              <a:rPr lang="en-US" dirty="0"/>
              <a:t>WPA) to improve upon WEP</a:t>
            </a:r>
            <a:r>
              <a:rPr lang="en-US" dirty="0" smtClean="0"/>
              <a:t>.</a:t>
            </a:r>
          </a:p>
          <a:p>
            <a:r>
              <a:rPr lang="en-US" dirty="0"/>
              <a:t>The 802.11i standard is the IEEE </a:t>
            </a:r>
            <a:r>
              <a:rPr lang="en-US" dirty="0" smtClean="0"/>
              <a:t>standard for </a:t>
            </a:r>
            <a:r>
              <a:rPr lang="en-US" dirty="0"/>
              <a:t>security in wireless </a:t>
            </a:r>
            <a:r>
              <a:rPr lang="en-US" dirty="0" smtClean="0"/>
              <a:t>networks.</a:t>
            </a:r>
          </a:p>
          <a:p>
            <a:pPr lvl="1"/>
            <a:r>
              <a:rPr lang="en-US" dirty="0" smtClean="0"/>
              <a:t>Also </a:t>
            </a:r>
            <a:r>
              <a:rPr lang="en-US" dirty="0"/>
              <a:t>known as Wi-Fi Protected Access </a:t>
            </a:r>
            <a:r>
              <a:rPr lang="en-US" dirty="0" smtClean="0"/>
              <a:t>2 (</a:t>
            </a:r>
            <a:r>
              <a:rPr lang="en-US" dirty="0"/>
              <a:t>WPA2</a:t>
            </a:r>
            <a:r>
              <a:rPr lang="en-US" dirty="0" smtClean="0"/>
              <a:t>).</a:t>
            </a:r>
          </a:p>
          <a:p>
            <a:pPr lvl="1"/>
            <a:r>
              <a:rPr lang="en-US" dirty="0" smtClean="0"/>
              <a:t>Uses </a:t>
            </a:r>
            <a:r>
              <a:rPr lang="en-US" dirty="0"/>
              <a:t>802.1X to provide </a:t>
            </a:r>
            <a:r>
              <a:rPr lang="en-US" dirty="0" smtClean="0"/>
              <a:t>authentication</a:t>
            </a:r>
          </a:p>
          <a:p>
            <a:pPr lvl="1"/>
            <a:r>
              <a:rPr lang="en-US" dirty="0" smtClean="0"/>
              <a:t>Can </a:t>
            </a:r>
            <a:r>
              <a:rPr lang="en-US" dirty="0"/>
              <a:t>use </a:t>
            </a:r>
            <a:r>
              <a:rPr lang="en-US" dirty="0" smtClean="0"/>
              <a:t>Advanced Encryption </a:t>
            </a:r>
            <a:r>
              <a:rPr lang="en-US" dirty="0"/>
              <a:t>Standard (AES) as the encryption </a:t>
            </a:r>
            <a:r>
              <a:rPr lang="en-US" dirty="0" smtClean="0"/>
              <a:t>protocol</a:t>
            </a:r>
          </a:p>
          <a:p>
            <a:pPr lvl="1"/>
            <a:r>
              <a:rPr lang="en-US" dirty="0" smtClean="0"/>
              <a:t>Uses the </a:t>
            </a:r>
            <a:r>
              <a:rPr lang="en-US" dirty="0"/>
              <a:t>Temporal Key Integrity Protocol (TKIP</a:t>
            </a:r>
            <a:r>
              <a:rPr lang="en-US" dirty="0" smtClean="0"/>
              <a:t>)</a:t>
            </a:r>
          </a:p>
          <a:p>
            <a:pPr lvl="1"/>
            <a:r>
              <a:rPr lang="en-US" dirty="0" smtClean="0"/>
              <a:t>Uses AES </a:t>
            </a:r>
            <a:r>
              <a:rPr lang="en-US" dirty="0"/>
              <a:t>with the Counter Mode with CBC-MAC </a:t>
            </a:r>
            <a:r>
              <a:rPr lang="en-US" dirty="0" smtClean="0"/>
              <a:t>Protocol</a:t>
            </a:r>
            <a:endParaRPr lang="en-US" dirty="0"/>
          </a:p>
        </p:txBody>
      </p:sp>
    </p:spTree>
    <p:extLst>
      <p:ext uri="{BB962C8B-B14F-4D97-AF65-F5344CB8AC3E}">
        <p14:creationId xmlns:p14="http://schemas.microsoft.com/office/powerpoint/2010/main" val="10921223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sp>
        <p:nvSpPr>
          <p:cNvPr id="3" name="Content Placeholder 2"/>
          <p:cNvSpPr>
            <a:spLocks noGrp="1"/>
          </p:cNvSpPr>
          <p:nvPr>
            <p:ph idx="1"/>
          </p:nvPr>
        </p:nvSpPr>
        <p:spPr/>
        <p:txBody>
          <a:bodyPr/>
          <a:lstStyle/>
          <a:p>
            <a:r>
              <a:rPr lang="en-US" dirty="0"/>
              <a:t>Mobile devices such as laptops, tablets, and mobile phones are the </a:t>
            </a:r>
            <a:r>
              <a:rPr lang="en-US" dirty="0" smtClean="0"/>
              <a:t>latest devices </a:t>
            </a:r>
            <a:r>
              <a:rPr lang="en-US" dirty="0"/>
              <a:t>to join the corporate </a:t>
            </a:r>
            <a:r>
              <a:rPr lang="en-US" dirty="0" smtClean="0"/>
              <a:t>network.</a:t>
            </a:r>
          </a:p>
          <a:p>
            <a:r>
              <a:rPr lang="en-US" dirty="0" smtClean="0"/>
              <a:t>Mobile </a:t>
            </a:r>
            <a:r>
              <a:rPr lang="en-US" dirty="0"/>
              <a:t>devices can create a </a:t>
            </a:r>
            <a:r>
              <a:rPr lang="en-US" dirty="0" smtClean="0"/>
              <a:t>major security </a:t>
            </a:r>
            <a:r>
              <a:rPr lang="en-US" dirty="0"/>
              <a:t>gap, as a user may access separate e-mail accounts, one personal</a:t>
            </a:r>
            <a:r>
              <a:rPr lang="en-US" dirty="0" smtClean="0"/>
              <a:t>, without </a:t>
            </a:r>
            <a:r>
              <a:rPr lang="en-US" dirty="0"/>
              <a:t>antivirus protection, and the other corporate</a:t>
            </a:r>
            <a:r>
              <a:rPr lang="en-US" dirty="0" smtClean="0"/>
              <a:t>.</a:t>
            </a:r>
            <a:endParaRPr lang="en-US" dirty="0"/>
          </a:p>
        </p:txBody>
      </p:sp>
    </p:spTree>
    <p:extLst>
      <p:ext uri="{BB962C8B-B14F-4D97-AF65-F5344CB8AC3E}">
        <p14:creationId xmlns:p14="http://schemas.microsoft.com/office/powerpoint/2010/main" val="149008355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Security </a:t>
            </a:r>
            <a:r>
              <a:rPr lang="en-US" dirty="0" smtClean="0"/>
              <a:t>Methods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TKIP works by using a shared secret combined with the card’s </a:t>
            </a:r>
            <a:r>
              <a:rPr lang="en-US" dirty="0" smtClean="0"/>
              <a:t>MAC address.</a:t>
            </a:r>
          </a:p>
          <a:p>
            <a:pPr lvl="1"/>
            <a:r>
              <a:rPr lang="en-US" dirty="0" smtClean="0"/>
              <a:t>A new key is generated and mixed with the IV to make per-packet keys </a:t>
            </a:r>
            <a:r>
              <a:rPr lang="en-US" dirty="0"/>
              <a:t>that encrypt a single packet using the same RC4 cipher used by traditional WEP</a:t>
            </a:r>
            <a:r>
              <a:rPr lang="en-US" dirty="0" smtClean="0"/>
              <a:t>.</a:t>
            </a:r>
          </a:p>
          <a:p>
            <a:r>
              <a:rPr lang="en-US" dirty="0" smtClean="0"/>
              <a:t>CCMP is </a:t>
            </a:r>
            <a:r>
              <a:rPr lang="en-US" dirty="0"/>
              <a:t>actually the mode in which the AES cipher is used to provide message integrity. </a:t>
            </a:r>
            <a:endParaRPr lang="en-US" dirty="0" smtClean="0"/>
          </a:p>
          <a:p>
            <a:pPr lvl="1"/>
            <a:r>
              <a:rPr lang="en-US" dirty="0" smtClean="0"/>
              <a:t>CCMP </a:t>
            </a:r>
            <a:r>
              <a:rPr lang="en-US" dirty="0"/>
              <a:t>requires new hardware to perform the </a:t>
            </a:r>
            <a:r>
              <a:rPr lang="en-US" dirty="0" smtClean="0"/>
              <a:t>AES encryption.</a:t>
            </a:r>
          </a:p>
          <a:p>
            <a:r>
              <a:rPr lang="en-US" dirty="0" smtClean="0"/>
              <a:t>802.11i corrects </a:t>
            </a:r>
            <a:r>
              <a:rPr lang="en-US" dirty="0"/>
              <a:t>the </a:t>
            </a:r>
            <a:r>
              <a:rPr lang="en-US" dirty="0" smtClean="0"/>
              <a:t>weaknesses </a:t>
            </a:r>
            <a:r>
              <a:rPr lang="en-US" dirty="0"/>
              <a:t>of WEP</a:t>
            </a:r>
            <a:r>
              <a:rPr lang="en-US" dirty="0" smtClean="0"/>
              <a:t>.</a:t>
            </a:r>
            <a:endParaRPr lang="en-US" dirty="0"/>
          </a:p>
        </p:txBody>
      </p:sp>
    </p:spTree>
    <p:extLst>
      <p:ext uri="{BB962C8B-B14F-4D97-AF65-F5344CB8AC3E}">
        <p14:creationId xmlns:p14="http://schemas.microsoft.com/office/powerpoint/2010/main" val="3340882504"/>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Security </a:t>
            </a:r>
            <a:r>
              <a:rPr lang="en-US" dirty="0" smtClean="0"/>
              <a:t>Methods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724400"/>
          </a:xfrm>
        </p:spPr>
        <p:txBody>
          <a:bodyPr/>
          <a:lstStyle/>
          <a:p>
            <a:r>
              <a:rPr lang="en-US" dirty="0" smtClean="0"/>
              <a:t>WPA uses </a:t>
            </a:r>
            <a:r>
              <a:rPr lang="en-US" dirty="0"/>
              <a:t>the flawed WEP algorithm with the</a:t>
            </a:r>
            <a:br>
              <a:rPr lang="en-US" dirty="0"/>
            </a:br>
            <a:r>
              <a:rPr lang="en-US" dirty="0"/>
              <a:t>Temporal Key Integrity Protocol (TKIP</a:t>
            </a:r>
            <a:r>
              <a:rPr lang="en-US" dirty="0" smtClean="0"/>
              <a:t>).</a:t>
            </a:r>
          </a:p>
          <a:p>
            <a:pPr lvl="1"/>
            <a:r>
              <a:rPr lang="en-US" dirty="0"/>
              <a:t>TKIP employs a per-packet key, generating a new 128-bit </a:t>
            </a:r>
            <a:r>
              <a:rPr lang="en-US" dirty="0" smtClean="0"/>
              <a:t>key </a:t>
            </a:r>
            <a:r>
              <a:rPr lang="en-US" dirty="0"/>
              <a:t>for </a:t>
            </a:r>
            <a:r>
              <a:rPr lang="en-US" dirty="0" smtClean="0"/>
              <a:t>each packet.</a:t>
            </a:r>
          </a:p>
          <a:p>
            <a:r>
              <a:rPr lang="en-US" b="1" dirty="0" smtClean="0"/>
              <a:t>Temporal Key Integrity Protocol (TKIP)</a:t>
            </a:r>
            <a:r>
              <a:rPr lang="en-US" dirty="0" smtClean="0"/>
              <a:t> was created as a stopgap security measure to replace WEP.</a:t>
            </a:r>
          </a:p>
          <a:p>
            <a:pPr lvl="1"/>
            <a:r>
              <a:rPr lang="en-US" dirty="0" smtClean="0"/>
              <a:t>Did not require the replacement of legacy hardware</a:t>
            </a:r>
          </a:p>
          <a:p>
            <a:pPr lvl="1"/>
            <a:r>
              <a:rPr lang="en-US" dirty="0" smtClean="0"/>
              <a:t>Mixes a </a:t>
            </a:r>
            <a:r>
              <a:rPr lang="en-US" dirty="0"/>
              <a:t>secret root key with the IV before </a:t>
            </a:r>
            <a:r>
              <a:rPr lang="en-US" dirty="0" smtClean="0"/>
              <a:t>RC4 encryption</a:t>
            </a:r>
          </a:p>
          <a:p>
            <a:pPr lvl="1"/>
            <a:r>
              <a:rPr lang="en-US" dirty="0" smtClean="0"/>
              <a:t>Vulnerable </a:t>
            </a:r>
            <a:r>
              <a:rPr lang="en-US" dirty="0"/>
              <a:t>to a number of similar </a:t>
            </a:r>
            <a:r>
              <a:rPr lang="en-US" dirty="0" smtClean="0"/>
              <a:t>WEP attacks</a:t>
            </a:r>
          </a:p>
          <a:p>
            <a:pPr lvl="1"/>
            <a:r>
              <a:rPr lang="en-US" dirty="0" smtClean="0"/>
              <a:t>No longer considered secure</a:t>
            </a:r>
            <a:endParaRPr lang="en-US" dirty="0"/>
          </a:p>
        </p:txBody>
      </p:sp>
    </p:spTree>
    <p:extLst>
      <p:ext uri="{BB962C8B-B14F-4D97-AF65-F5344CB8AC3E}">
        <p14:creationId xmlns:p14="http://schemas.microsoft.com/office/powerpoint/2010/main" val="3258987013"/>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Security </a:t>
            </a:r>
            <a:r>
              <a:rPr lang="en-US" dirty="0" smtClean="0"/>
              <a:t>Methods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876800"/>
          </a:xfrm>
        </p:spPr>
        <p:txBody>
          <a:bodyPr/>
          <a:lstStyle/>
          <a:p>
            <a:r>
              <a:rPr lang="en-US" dirty="0"/>
              <a:t>IEEE 802.11i is the standard for security in wireless networks and is </a:t>
            </a:r>
            <a:r>
              <a:rPr lang="en-US" dirty="0" smtClean="0"/>
              <a:t>also known </a:t>
            </a:r>
            <a:r>
              <a:rPr lang="en-US" dirty="0"/>
              <a:t>as </a:t>
            </a:r>
            <a:r>
              <a:rPr lang="en-US" b="1" dirty="0"/>
              <a:t>Wi-Fi Protected Access 2 (WPA2</a:t>
            </a:r>
            <a:r>
              <a:rPr lang="en-US" b="1" dirty="0" smtClean="0"/>
              <a:t>)</a:t>
            </a:r>
            <a:r>
              <a:rPr lang="en-US" dirty="0" smtClean="0"/>
              <a:t>.</a:t>
            </a:r>
          </a:p>
          <a:p>
            <a:pPr lvl="1"/>
            <a:r>
              <a:rPr lang="en-US" dirty="0" smtClean="0"/>
              <a:t>Uses </a:t>
            </a:r>
            <a:r>
              <a:rPr lang="en-US" dirty="0"/>
              <a:t>802.1x to provide authentication and uses </a:t>
            </a:r>
            <a:r>
              <a:rPr lang="en-US" dirty="0" smtClean="0"/>
              <a:t>the Advanced </a:t>
            </a:r>
            <a:r>
              <a:rPr lang="en-US" dirty="0"/>
              <a:t>Encryption Standard (AES) </a:t>
            </a:r>
            <a:r>
              <a:rPr lang="en-US" dirty="0" smtClean="0"/>
              <a:t>for encryption</a:t>
            </a:r>
          </a:p>
          <a:p>
            <a:pPr lvl="1"/>
            <a:r>
              <a:rPr lang="en-US" dirty="0" smtClean="0"/>
              <a:t>Uses </a:t>
            </a:r>
            <a:r>
              <a:rPr lang="en-US" dirty="0"/>
              <a:t>the AES block </a:t>
            </a:r>
            <a:r>
              <a:rPr lang="en-US" dirty="0" smtClean="0"/>
              <a:t>cipher</a:t>
            </a:r>
          </a:p>
          <a:p>
            <a:r>
              <a:rPr lang="en-US" dirty="0"/>
              <a:t>Wi-Fi Protected Setup (WPS</a:t>
            </a:r>
            <a:r>
              <a:rPr lang="en-US" dirty="0" smtClean="0"/>
              <a:t>) provides an easy method of configuring wireless networks.</a:t>
            </a:r>
          </a:p>
          <a:p>
            <a:pPr lvl="1"/>
            <a:r>
              <a:rPr lang="en-US" dirty="0" smtClean="0"/>
              <a:t>WPS uses an </a:t>
            </a:r>
            <a:r>
              <a:rPr lang="en-US" dirty="0"/>
              <a:t>eight-digit PIN to configure wireless devices</a:t>
            </a:r>
            <a:r>
              <a:rPr lang="en-US" dirty="0" smtClean="0"/>
              <a:t>.</a:t>
            </a:r>
          </a:p>
          <a:p>
            <a:pPr lvl="1"/>
            <a:r>
              <a:rPr lang="en-US" dirty="0" smtClean="0"/>
              <a:t>It is susceptible </a:t>
            </a:r>
            <a:r>
              <a:rPr lang="en-US" dirty="0"/>
              <a:t>to a brute-force </a:t>
            </a:r>
            <a:r>
              <a:rPr lang="en-US" dirty="0" smtClean="0"/>
              <a:t>attack.</a:t>
            </a:r>
            <a:endParaRPr lang="en-US" dirty="0"/>
          </a:p>
        </p:txBody>
      </p:sp>
    </p:spTree>
    <p:extLst>
      <p:ext uri="{BB962C8B-B14F-4D97-AF65-F5344CB8AC3E}">
        <p14:creationId xmlns:p14="http://schemas.microsoft.com/office/powerpoint/2010/main" val="2808235346"/>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Security </a:t>
            </a:r>
            <a:r>
              <a:rPr lang="en-US" dirty="0" smtClean="0"/>
              <a:t>Methods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Steps in setting Up WPA2 are:</a:t>
            </a:r>
          </a:p>
          <a:p>
            <a:pPr lvl="1"/>
            <a:r>
              <a:rPr lang="en-US" dirty="0" smtClean="0"/>
              <a:t>First choose </a:t>
            </a:r>
            <a:r>
              <a:rPr lang="en-US" dirty="0"/>
              <a:t>a security </a:t>
            </a:r>
            <a:r>
              <a:rPr lang="en-US" dirty="0" smtClean="0"/>
              <a:t>framework</a:t>
            </a:r>
          </a:p>
          <a:p>
            <a:pPr lvl="2"/>
            <a:r>
              <a:rPr lang="en-US" dirty="0"/>
              <a:t>When configuring an adapter to connect to an existing network, you need to match the choice of the </a:t>
            </a:r>
            <a:r>
              <a:rPr lang="en-US" dirty="0" smtClean="0"/>
              <a:t>network.</a:t>
            </a:r>
          </a:p>
          <a:p>
            <a:pPr lvl="2"/>
            <a:r>
              <a:rPr lang="en-US" dirty="0" smtClean="0"/>
              <a:t>For </a:t>
            </a:r>
            <a:r>
              <a:rPr lang="en-US" dirty="0"/>
              <a:t>security purposes, you should choose WPA2-Personal or </a:t>
            </a:r>
            <a:r>
              <a:rPr lang="en-US" dirty="0" smtClean="0"/>
              <a:t>WPA2-Enterprise</a:t>
            </a:r>
            <a:r>
              <a:rPr lang="en-US" dirty="0"/>
              <a:t>.</a:t>
            </a:r>
            <a:endParaRPr lang="en-US" dirty="0" smtClean="0"/>
          </a:p>
          <a:p>
            <a:pPr lvl="1"/>
            <a:r>
              <a:rPr lang="en-US" dirty="0" smtClean="0"/>
              <a:t>Choose AES encryption</a:t>
            </a:r>
          </a:p>
          <a:p>
            <a:pPr lvl="1"/>
            <a:r>
              <a:rPr lang="en-US" dirty="0" smtClean="0"/>
              <a:t>Choose the </a:t>
            </a:r>
            <a:r>
              <a:rPr lang="en-US" dirty="0"/>
              <a:t>network </a:t>
            </a:r>
            <a:r>
              <a:rPr lang="en-US" dirty="0" smtClean="0"/>
              <a:t>security key</a:t>
            </a:r>
            <a:endParaRPr lang="en-US" dirty="0"/>
          </a:p>
        </p:txBody>
      </p:sp>
    </p:spTree>
    <p:extLst>
      <p:ext uri="{BB962C8B-B14F-4D97-AF65-F5344CB8AC3E}">
        <p14:creationId xmlns:p14="http://schemas.microsoft.com/office/powerpoint/2010/main" val="853444125"/>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393876"/>
            <a:ext cx="7924800" cy="457200"/>
          </a:xfrm>
        </p:spPr>
        <p:txBody>
          <a:bodyPr/>
          <a:lstStyle/>
          <a:p>
            <a:r>
              <a:rPr lang="en-US" dirty="0"/>
              <a:t> Figure 12.6 WPA2 setup options in Windows 7</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755057"/>
            <a:ext cx="2540726" cy="3298371"/>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14700" y="1779814"/>
            <a:ext cx="2540726" cy="3298371"/>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72200" y="1752598"/>
            <a:ext cx="2540726" cy="3298371"/>
          </a:xfrm>
          <a:prstGeom prst="rect">
            <a:avLst/>
          </a:prstGeom>
        </p:spPr>
      </p:pic>
    </p:spTree>
    <p:extLst>
      <p:ext uri="{BB962C8B-B14F-4D97-AF65-F5344CB8AC3E}">
        <p14:creationId xmlns:p14="http://schemas.microsoft.com/office/powerpoint/2010/main" val="1915198266"/>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Security </a:t>
            </a:r>
            <a:r>
              <a:rPr lang="en-US" dirty="0" smtClean="0"/>
              <a:t>Methods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Extensible Authentication Protocol (EAP) is defined in RFC 2284 (</a:t>
            </a:r>
            <a:r>
              <a:rPr lang="en-US" dirty="0" smtClean="0"/>
              <a:t>obsoleted by </a:t>
            </a:r>
            <a:r>
              <a:rPr lang="en-US" dirty="0"/>
              <a:t>3748</a:t>
            </a:r>
            <a:r>
              <a:rPr lang="en-US" dirty="0" smtClean="0"/>
              <a:t>).</a:t>
            </a:r>
          </a:p>
          <a:p>
            <a:pPr lvl="1"/>
            <a:r>
              <a:rPr lang="en-US" dirty="0" smtClean="0"/>
              <a:t>EAP-TLS </a:t>
            </a:r>
            <a:r>
              <a:rPr lang="en-US" dirty="0"/>
              <a:t>relies on Transport Layer Security (</a:t>
            </a:r>
            <a:r>
              <a:rPr lang="en-US" dirty="0" smtClean="0"/>
              <a:t>TLS).</a:t>
            </a:r>
          </a:p>
          <a:p>
            <a:pPr lvl="1"/>
            <a:r>
              <a:rPr lang="en-US" dirty="0" smtClean="0"/>
              <a:t>EAP-TTLS works with </a:t>
            </a:r>
            <a:r>
              <a:rPr lang="en-US" dirty="0"/>
              <a:t>the </a:t>
            </a:r>
            <a:r>
              <a:rPr lang="en-US" dirty="0" smtClean="0"/>
              <a:t>server authenticating </a:t>
            </a:r>
            <a:r>
              <a:rPr lang="en-US" dirty="0"/>
              <a:t>to the client with a </a:t>
            </a:r>
            <a:r>
              <a:rPr lang="en-US" dirty="0" smtClean="0"/>
              <a:t>certificate, but </a:t>
            </a:r>
            <a:r>
              <a:rPr lang="en-US" dirty="0"/>
              <a:t>the protocol tunnels </a:t>
            </a:r>
            <a:r>
              <a:rPr lang="en-US" dirty="0" smtClean="0"/>
              <a:t>the client </a:t>
            </a:r>
            <a:r>
              <a:rPr lang="en-US" dirty="0"/>
              <a:t>side of the authentication, allowing the use of legacy </a:t>
            </a:r>
            <a:r>
              <a:rPr lang="en-US" dirty="0" smtClean="0"/>
              <a:t>authentication protocols </a:t>
            </a:r>
            <a:r>
              <a:rPr lang="en-US" dirty="0"/>
              <a:t>such as Password Authentication Protocol (PAP), </a:t>
            </a:r>
            <a:r>
              <a:rPr lang="en-US" dirty="0" smtClean="0"/>
              <a:t>Challenge-Handshake </a:t>
            </a:r>
            <a:r>
              <a:rPr lang="en-US" dirty="0"/>
              <a:t>Authentication Protocol (CHAP), MS-CHAP, or MS-CHAP-V2.</a:t>
            </a:r>
          </a:p>
        </p:txBody>
      </p:sp>
    </p:spTree>
    <p:extLst>
      <p:ext uri="{BB962C8B-B14F-4D97-AF65-F5344CB8AC3E}">
        <p14:creationId xmlns:p14="http://schemas.microsoft.com/office/powerpoint/2010/main" val="3191202330"/>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Security </a:t>
            </a:r>
            <a:r>
              <a:rPr lang="en-US" dirty="0" smtClean="0"/>
              <a:t>Methods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876800"/>
          </a:xfrm>
        </p:spPr>
        <p:txBody>
          <a:bodyPr/>
          <a:lstStyle/>
          <a:p>
            <a:r>
              <a:rPr lang="en-US" dirty="0" smtClean="0"/>
              <a:t>Lightweight </a:t>
            </a:r>
            <a:r>
              <a:rPr lang="en-US" dirty="0"/>
              <a:t>Extensible Authentication Protocol (LEAP</a:t>
            </a:r>
            <a:r>
              <a:rPr lang="en-US" dirty="0" smtClean="0"/>
              <a:t>) is a proprietary EAP designed by Cisco.</a:t>
            </a:r>
          </a:p>
          <a:p>
            <a:pPr lvl="1"/>
            <a:r>
              <a:rPr lang="en-US" dirty="0" smtClean="0"/>
              <a:t>Being </a:t>
            </a:r>
            <a:r>
              <a:rPr lang="en-US" dirty="0"/>
              <a:t>phased out </a:t>
            </a:r>
            <a:r>
              <a:rPr lang="en-US" dirty="0" smtClean="0"/>
              <a:t>for newer protocols: PEAP </a:t>
            </a:r>
            <a:r>
              <a:rPr lang="en-US" dirty="0"/>
              <a:t>or </a:t>
            </a:r>
            <a:r>
              <a:rPr lang="en-US" dirty="0" smtClean="0"/>
              <a:t>EAP-TLS</a:t>
            </a:r>
            <a:endParaRPr lang="en-US" dirty="0"/>
          </a:p>
          <a:p>
            <a:r>
              <a:rPr lang="en-US" dirty="0" smtClean="0"/>
              <a:t>PEAP, or </a:t>
            </a:r>
            <a:r>
              <a:rPr lang="en-US" dirty="0"/>
              <a:t>Protected </a:t>
            </a:r>
            <a:r>
              <a:rPr lang="en-US" dirty="0" smtClean="0"/>
              <a:t>EAP, is an open standard</a:t>
            </a:r>
          </a:p>
          <a:p>
            <a:pPr lvl="1"/>
            <a:r>
              <a:rPr lang="en-US" dirty="0" smtClean="0"/>
              <a:t>Developed </a:t>
            </a:r>
            <a:r>
              <a:rPr lang="en-US" dirty="0"/>
              <a:t>to protect the EAP </a:t>
            </a:r>
            <a:r>
              <a:rPr lang="en-US" dirty="0" smtClean="0"/>
              <a:t>communication by </a:t>
            </a:r>
            <a:r>
              <a:rPr lang="en-US" dirty="0"/>
              <a:t>encapsulating it with </a:t>
            </a:r>
            <a:r>
              <a:rPr lang="en-US" dirty="0" smtClean="0"/>
              <a:t>TLS</a:t>
            </a:r>
          </a:p>
          <a:p>
            <a:pPr lvl="1"/>
            <a:r>
              <a:rPr lang="en-US" dirty="0" smtClean="0"/>
              <a:t>Developed </a:t>
            </a:r>
            <a:r>
              <a:rPr lang="en-US" dirty="0"/>
              <a:t>jointly </a:t>
            </a:r>
            <a:r>
              <a:rPr lang="en-US" dirty="0" smtClean="0"/>
              <a:t>by Cisco</a:t>
            </a:r>
            <a:r>
              <a:rPr lang="en-US" dirty="0"/>
              <a:t>, Microsoft, </a:t>
            </a:r>
            <a:r>
              <a:rPr lang="en-US" dirty="0" smtClean="0"/>
              <a:t>and RSA</a:t>
            </a:r>
          </a:p>
          <a:p>
            <a:pPr lvl="1"/>
            <a:r>
              <a:rPr lang="en-US" dirty="0" smtClean="0"/>
              <a:t>Designed </a:t>
            </a:r>
            <a:r>
              <a:rPr lang="en-US" dirty="0"/>
              <a:t>assuming a secure communication </a:t>
            </a:r>
            <a:r>
              <a:rPr lang="en-US" dirty="0" smtClean="0"/>
              <a:t>channel</a:t>
            </a:r>
          </a:p>
          <a:p>
            <a:pPr lvl="1"/>
            <a:r>
              <a:rPr lang="en-US" dirty="0"/>
              <a:t>W</a:t>
            </a:r>
            <a:r>
              <a:rPr lang="en-US" dirty="0" smtClean="0"/>
              <a:t>idely </a:t>
            </a:r>
            <a:r>
              <a:rPr lang="en-US" dirty="0"/>
              <a:t>supported by vendors for use over wireless </a:t>
            </a:r>
            <a:r>
              <a:rPr lang="en-US" dirty="0" smtClean="0"/>
              <a:t>networks</a:t>
            </a:r>
            <a:endParaRPr lang="en-US" dirty="0"/>
          </a:p>
        </p:txBody>
      </p:sp>
    </p:spTree>
    <p:extLst>
      <p:ext uri="{BB962C8B-B14F-4D97-AF65-F5344CB8AC3E}">
        <p14:creationId xmlns:p14="http://schemas.microsoft.com/office/powerpoint/2010/main" val="2254624733"/>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802.1X</a:t>
            </a:r>
          </a:p>
        </p:txBody>
      </p:sp>
      <p:sp>
        <p:nvSpPr>
          <p:cNvPr id="3" name="Content Placeholder 2"/>
          <p:cNvSpPr>
            <a:spLocks noGrp="1"/>
          </p:cNvSpPr>
          <p:nvPr>
            <p:ph idx="1"/>
          </p:nvPr>
        </p:nvSpPr>
        <p:spPr/>
        <p:txBody>
          <a:bodyPr/>
          <a:lstStyle/>
          <a:p>
            <a:r>
              <a:rPr lang="en-US" dirty="0"/>
              <a:t>Implementing </a:t>
            </a:r>
            <a:r>
              <a:rPr lang="en-US" dirty="0" smtClean="0"/>
              <a:t>802.1X</a:t>
            </a:r>
          </a:p>
          <a:p>
            <a:pPr lvl="1"/>
            <a:r>
              <a:rPr lang="en-US" dirty="0"/>
              <a:t>The </a:t>
            </a:r>
            <a:r>
              <a:rPr lang="en-US" b="1" dirty="0"/>
              <a:t>IEEE 802.1X </a:t>
            </a:r>
            <a:r>
              <a:rPr lang="en-US" dirty="0"/>
              <a:t>protocol can support a wide variety </a:t>
            </a:r>
            <a:r>
              <a:rPr lang="en-US" dirty="0" smtClean="0"/>
              <a:t>of authentication </a:t>
            </a:r>
            <a:r>
              <a:rPr lang="en-US" dirty="0"/>
              <a:t>methods and also fits well into </a:t>
            </a:r>
            <a:r>
              <a:rPr lang="en-US" dirty="0" smtClean="0"/>
              <a:t>existing authentication </a:t>
            </a:r>
            <a:r>
              <a:rPr lang="en-US" dirty="0"/>
              <a:t>systems such as </a:t>
            </a:r>
            <a:r>
              <a:rPr lang="en-US" dirty="0" smtClean="0"/>
              <a:t>RADIUS and </a:t>
            </a:r>
            <a:r>
              <a:rPr lang="en-US" dirty="0"/>
              <a:t>LDAP</a:t>
            </a:r>
            <a:r>
              <a:rPr lang="en-US" dirty="0" smtClean="0"/>
              <a:t>.</a:t>
            </a:r>
          </a:p>
          <a:p>
            <a:pPr lvl="2"/>
            <a:r>
              <a:rPr lang="en-US" dirty="0"/>
              <a:t>This allows 802.1X to interoperate well with other systems </a:t>
            </a:r>
            <a:r>
              <a:rPr lang="en-US" dirty="0" smtClean="0"/>
              <a:t>such as </a:t>
            </a:r>
            <a:r>
              <a:rPr lang="en-US" dirty="0"/>
              <a:t>VPNs and dial-up RAS</a:t>
            </a:r>
            <a:r>
              <a:rPr lang="en-US" dirty="0" smtClean="0"/>
              <a:t>.</a:t>
            </a:r>
          </a:p>
          <a:p>
            <a:pPr lvl="1"/>
            <a:r>
              <a:rPr lang="en-US" dirty="0"/>
              <a:t>Three common methods are used to implement 802.1X: EAP-TLS, EAPTTLS, and </a:t>
            </a:r>
            <a:r>
              <a:rPr lang="en-US" dirty="0" smtClean="0"/>
              <a:t>EAP-MD5.</a:t>
            </a:r>
          </a:p>
        </p:txBody>
      </p:sp>
    </p:spTree>
    <p:extLst>
      <p:ext uri="{BB962C8B-B14F-4D97-AF65-F5344CB8AC3E}">
        <p14:creationId xmlns:p14="http://schemas.microsoft.com/office/powerpoint/2010/main" val="2150999411"/>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Implementing </a:t>
            </a:r>
            <a:r>
              <a:rPr lang="en-US" dirty="0" smtClean="0"/>
              <a:t>802.1X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EAP-TLS </a:t>
            </a:r>
            <a:r>
              <a:rPr lang="en-US" dirty="0"/>
              <a:t>relies on TLS, an attempt to standardize the SSL structure to pass </a:t>
            </a:r>
            <a:r>
              <a:rPr lang="en-US" dirty="0" smtClean="0"/>
              <a:t>credentials.</a:t>
            </a:r>
          </a:p>
          <a:p>
            <a:r>
              <a:rPr lang="en-US" dirty="0">
                <a:ea typeface="ヒラギノ角ゴ Pro W3" pitchFamily="-111" charset="-128"/>
                <a:cs typeface="ヒラギノ角ゴ Pro W3" pitchFamily="-111" charset="-128"/>
              </a:rPr>
              <a:t>EAP-TTLS works much the same way as </a:t>
            </a:r>
            <a:r>
              <a:rPr lang="en-US" dirty="0" smtClean="0">
                <a:ea typeface="ヒラギノ角ゴ Pro W3" pitchFamily="-111" charset="-128"/>
                <a:cs typeface="ヒラギノ角ゴ Pro W3" pitchFamily="-111" charset="-128"/>
              </a:rPr>
              <a:t>EAP-TLS.</a:t>
            </a:r>
          </a:p>
          <a:p>
            <a:pPr lvl="1"/>
            <a:r>
              <a:rPr lang="en-US" dirty="0" smtClean="0">
                <a:ea typeface="ヒラギノ角ゴ Pro W3" pitchFamily="-111" charset="-128"/>
                <a:cs typeface="ヒラギノ角ゴ Pro W3" pitchFamily="-111" charset="-128"/>
              </a:rPr>
              <a:t>The </a:t>
            </a:r>
            <a:r>
              <a:rPr lang="en-US" dirty="0">
                <a:ea typeface="ヒラギノ角ゴ Pro W3" pitchFamily="-111" charset="-128"/>
                <a:cs typeface="ヒラギノ角ゴ Pro W3" pitchFamily="-111" charset="-128"/>
              </a:rPr>
              <a:t>server </a:t>
            </a:r>
            <a:r>
              <a:rPr lang="en-US" dirty="0" smtClean="0">
                <a:ea typeface="ヒラギノ角ゴ Pro W3" pitchFamily="-111" charset="-128"/>
                <a:cs typeface="ヒラギノ角ゴ Pro W3" pitchFamily="-111" charset="-128"/>
              </a:rPr>
              <a:t>authenticates </a:t>
            </a:r>
            <a:r>
              <a:rPr lang="en-US" dirty="0">
                <a:ea typeface="ヒラギノ角ゴ Pro W3" pitchFamily="-111" charset="-128"/>
                <a:cs typeface="ヒラギノ角ゴ Pro W3" pitchFamily="-111" charset="-128"/>
              </a:rPr>
              <a:t>to the client with a </a:t>
            </a:r>
            <a:r>
              <a:rPr lang="en-US" dirty="0" smtClean="0">
                <a:ea typeface="ヒラギノ角ゴ Pro W3" pitchFamily="-111" charset="-128"/>
                <a:cs typeface="ヒラギノ角ゴ Pro W3" pitchFamily="-111" charset="-128"/>
              </a:rPr>
              <a:t>certificate.</a:t>
            </a:r>
          </a:p>
          <a:p>
            <a:pPr lvl="1"/>
            <a:r>
              <a:rPr lang="en-US" dirty="0" smtClean="0">
                <a:ea typeface="ヒラギノ角ゴ Pro W3" pitchFamily="-111" charset="-128"/>
                <a:cs typeface="ヒラギノ角ゴ Pro W3" pitchFamily="-111" charset="-128"/>
              </a:rPr>
              <a:t>The </a:t>
            </a:r>
            <a:r>
              <a:rPr lang="en-US" dirty="0">
                <a:ea typeface="ヒラギノ角ゴ Pro W3" pitchFamily="-111" charset="-128"/>
                <a:cs typeface="ヒラギノ角ゴ Pro W3" pitchFamily="-111" charset="-128"/>
              </a:rPr>
              <a:t>protocol tunnels the client side of the authentication, allowing the use of legacy authentication </a:t>
            </a:r>
            <a:r>
              <a:rPr lang="en-US" dirty="0" smtClean="0">
                <a:ea typeface="ヒラギノ角ゴ Pro W3" pitchFamily="-111" charset="-128"/>
                <a:cs typeface="ヒラギノ角ゴ Pro W3" pitchFamily="-111" charset="-128"/>
              </a:rPr>
              <a:t>protocols.</a:t>
            </a:r>
          </a:p>
          <a:p>
            <a:r>
              <a:rPr lang="en-US" dirty="0" smtClean="0">
                <a:ea typeface="ヒラギノ角ゴ Pro W3" pitchFamily="-111" charset="-128"/>
                <a:cs typeface="ヒラギノ角ゴ Pro W3" pitchFamily="-111" charset="-128"/>
              </a:rPr>
              <a:t>EAP-MD5 works </a:t>
            </a:r>
            <a:r>
              <a:rPr lang="en-US" dirty="0">
                <a:ea typeface="ヒラギノ角ゴ Pro W3" pitchFamily="-111" charset="-128"/>
                <a:cs typeface="ヒラギノ角ゴ Pro W3" pitchFamily="-111" charset="-128"/>
              </a:rPr>
              <a:t>by using the MD5 encryption protocol to hash a user’s username and password.</a:t>
            </a:r>
            <a:endParaRPr lang="en-US" dirty="0" smtClean="0"/>
          </a:p>
        </p:txBody>
      </p:sp>
    </p:spTree>
    <p:extLst>
      <p:ext uri="{BB962C8B-B14F-4D97-AF65-F5344CB8AC3E}">
        <p14:creationId xmlns:p14="http://schemas.microsoft.com/office/powerpoint/2010/main" val="686627382"/>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Security Methods</a:t>
            </a:r>
          </a:p>
        </p:txBody>
      </p:sp>
      <p:sp>
        <p:nvSpPr>
          <p:cNvPr id="3" name="Content Placeholder 2"/>
          <p:cNvSpPr>
            <a:spLocks noGrp="1"/>
          </p:cNvSpPr>
          <p:nvPr>
            <p:ph idx="1"/>
          </p:nvPr>
        </p:nvSpPr>
        <p:spPr/>
        <p:txBody>
          <a:bodyPr/>
          <a:lstStyle/>
          <a:p>
            <a:r>
              <a:rPr lang="en-US" dirty="0" smtClean="0"/>
              <a:t>Because </a:t>
            </a:r>
            <a:r>
              <a:rPr lang="en-US" dirty="0"/>
              <a:t>the security of wireless LANs has been so problematic, many users have simply switched to a layered security </a:t>
            </a:r>
            <a:r>
              <a:rPr lang="en-US" dirty="0" smtClean="0"/>
              <a:t>approach.</a:t>
            </a:r>
          </a:p>
          <a:p>
            <a:r>
              <a:rPr lang="en-US" dirty="0"/>
              <a:t>All the security measures of the wired and wireless network can be defeated by the rogue </a:t>
            </a:r>
            <a:r>
              <a:rPr lang="en-US" dirty="0" smtClean="0"/>
              <a:t>AP.</a:t>
            </a:r>
          </a:p>
          <a:p>
            <a:r>
              <a:rPr lang="en-US" dirty="0"/>
              <a:t>No matter what kind of rogue AP we are dealing with, the rogue AP must be detected and controlled</a:t>
            </a:r>
            <a:r>
              <a:rPr lang="en-US" dirty="0" smtClean="0"/>
              <a:t>.</a:t>
            </a:r>
          </a:p>
          <a:p>
            <a:pPr lvl="1"/>
            <a:r>
              <a:rPr lang="en-US" dirty="0" smtClean="0"/>
              <a:t>Use some form </a:t>
            </a:r>
            <a:r>
              <a:rPr lang="en-US" dirty="0"/>
              <a:t>of wireless scanning to ensure only legitimate wireless is in place at an organization</a:t>
            </a:r>
            <a:r>
              <a:rPr lang="en-US" dirty="0" smtClean="0"/>
              <a:t>.</a:t>
            </a:r>
          </a:p>
        </p:txBody>
      </p:sp>
    </p:spTree>
    <p:extLst>
      <p:ext uri="{BB962C8B-B14F-4D97-AF65-F5344CB8AC3E}">
        <p14:creationId xmlns:p14="http://schemas.microsoft.com/office/powerpoint/2010/main" val="325168287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Security, Common Concerns</a:t>
            </a:r>
          </a:p>
        </p:txBody>
      </p:sp>
      <p:sp>
        <p:nvSpPr>
          <p:cNvPr id="3" name="Content Placeholder 2"/>
          <p:cNvSpPr>
            <a:spLocks noGrp="1"/>
          </p:cNvSpPr>
          <p:nvPr>
            <p:ph idx="1"/>
          </p:nvPr>
        </p:nvSpPr>
        <p:spPr/>
        <p:txBody>
          <a:bodyPr/>
          <a:lstStyle/>
          <a:p>
            <a:r>
              <a:rPr lang="en-US" dirty="0"/>
              <a:t>As more and more interactive </a:t>
            </a:r>
            <a:r>
              <a:rPr lang="en-US" dirty="0" smtClean="0"/>
              <a:t>devices </a:t>
            </a:r>
            <a:r>
              <a:rPr lang="en-US" dirty="0"/>
              <a:t>are being designed, a new threat source has appeared</a:t>
            </a:r>
            <a:r>
              <a:rPr lang="en-US" dirty="0" smtClean="0"/>
              <a:t>.</a:t>
            </a:r>
          </a:p>
          <a:p>
            <a:r>
              <a:rPr lang="en-US" dirty="0" smtClean="0"/>
              <a:t>Default </a:t>
            </a:r>
            <a:r>
              <a:rPr lang="en-US" dirty="0"/>
              <a:t>accounts and passwords are well known in the hacker </a:t>
            </a:r>
            <a:r>
              <a:rPr lang="en-US" dirty="0" smtClean="0"/>
              <a:t>community.</a:t>
            </a:r>
          </a:p>
          <a:p>
            <a:pPr lvl="1"/>
            <a:r>
              <a:rPr lang="en-US" dirty="0" smtClean="0"/>
              <a:t>First </a:t>
            </a:r>
            <a:r>
              <a:rPr lang="en-US" dirty="0"/>
              <a:t>steps you must take to secure such devices is to change the default credentials</a:t>
            </a:r>
            <a:r>
              <a:rPr lang="en-US" dirty="0" smtClean="0"/>
              <a:t>.</a:t>
            </a:r>
            <a:endParaRPr lang="en-US" dirty="0"/>
          </a:p>
        </p:txBody>
      </p:sp>
    </p:spTree>
    <p:extLst>
      <p:ext uri="{BB962C8B-B14F-4D97-AF65-F5344CB8AC3E}">
        <p14:creationId xmlns:p14="http://schemas.microsoft.com/office/powerpoint/2010/main" val="232457072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Security </a:t>
            </a:r>
            <a:r>
              <a:rPr lang="en-US" dirty="0" smtClean="0"/>
              <a:t>Methods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CCMP</a:t>
            </a:r>
          </a:p>
          <a:p>
            <a:pPr lvl="1"/>
            <a:r>
              <a:rPr lang="en-US" dirty="0" smtClean="0"/>
              <a:t>Stands for Counter </a:t>
            </a:r>
            <a:r>
              <a:rPr lang="en-US" dirty="0"/>
              <a:t>Mode with Cipher Block </a:t>
            </a:r>
            <a:r>
              <a:rPr lang="en-US" dirty="0" smtClean="0"/>
              <a:t>Chaining–Message </a:t>
            </a:r>
            <a:r>
              <a:rPr lang="en-US" dirty="0"/>
              <a:t>Authentication </a:t>
            </a:r>
            <a:r>
              <a:rPr lang="en-US" dirty="0" smtClean="0"/>
              <a:t>Codes Protocol </a:t>
            </a:r>
            <a:r>
              <a:rPr lang="en-US" dirty="0"/>
              <a:t>(or Counter Mode with CBC-MAC Protocol</a:t>
            </a:r>
            <a:r>
              <a:rPr lang="en-US" dirty="0" smtClean="0"/>
              <a:t>)</a:t>
            </a:r>
          </a:p>
          <a:p>
            <a:pPr lvl="1"/>
            <a:r>
              <a:rPr lang="en-US" dirty="0" smtClean="0"/>
              <a:t>CCMP is a data </a:t>
            </a:r>
            <a:r>
              <a:rPr lang="en-US" dirty="0"/>
              <a:t>encapsulation encryption mechanism designed for wireless </a:t>
            </a:r>
            <a:r>
              <a:rPr lang="en-US" dirty="0" smtClean="0"/>
              <a:t>use.</a:t>
            </a:r>
          </a:p>
          <a:p>
            <a:pPr lvl="1"/>
            <a:r>
              <a:rPr lang="en-US" dirty="0" smtClean="0"/>
              <a:t>CCMP is the </a:t>
            </a:r>
            <a:r>
              <a:rPr lang="en-US" dirty="0"/>
              <a:t>mode in which the AES cipher is used to provide message </a:t>
            </a:r>
            <a:r>
              <a:rPr lang="en-US" dirty="0" smtClean="0"/>
              <a:t>integrity.</a:t>
            </a:r>
          </a:p>
          <a:p>
            <a:pPr lvl="1"/>
            <a:r>
              <a:rPr lang="en-US" dirty="0" smtClean="0"/>
              <a:t>CCMP </a:t>
            </a:r>
            <a:r>
              <a:rPr lang="en-US" dirty="0"/>
              <a:t>requires new hardware to perform the AES </a:t>
            </a:r>
            <a:r>
              <a:rPr lang="en-US" dirty="0" smtClean="0"/>
              <a:t>encryption.</a:t>
            </a:r>
            <a:endParaRPr lang="en-US" dirty="0"/>
          </a:p>
        </p:txBody>
      </p:sp>
    </p:spTree>
    <p:extLst>
      <p:ext uri="{BB962C8B-B14F-4D97-AF65-F5344CB8AC3E}">
        <p14:creationId xmlns:p14="http://schemas.microsoft.com/office/powerpoint/2010/main" val="4029423683"/>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Current Security </a:t>
            </a:r>
            <a:r>
              <a:rPr lang="en-US" dirty="0" smtClean="0"/>
              <a:t>Methods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b="1" dirty="0"/>
              <a:t>MAC filtering </a:t>
            </a:r>
            <a:r>
              <a:rPr lang="en-US" dirty="0"/>
              <a:t>is the selective admission of packets based on a list of </a:t>
            </a:r>
            <a:r>
              <a:rPr lang="en-US" dirty="0" smtClean="0"/>
              <a:t>approved Media </a:t>
            </a:r>
            <a:r>
              <a:rPr lang="en-US" dirty="0"/>
              <a:t>Access Control (MAC) </a:t>
            </a:r>
            <a:r>
              <a:rPr lang="en-US" dirty="0" smtClean="0"/>
              <a:t>addresses.</a:t>
            </a:r>
          </a:p>
          <a:p>
            <a:pPr lvl="1"/>
            <a:r>
              <a:rPr lang="en-US" dirty="0" smtClean="0"/>
              <a:t>Employed </a:t>
            </a:r>
            <a:r>
              <a:rPr lang="en-US" dirty="0"/>
              <a:t>on </a:t>
            </a:r>
            <a:r>
              <a:rPr lang="en-US" dirty="0" smtClean="0"/>
              <a:t>switches</a:t>
            </a:r>
            <a:r>
              <a:rPr lang="en-US" dirty="0"/>
              <a:t> – </a:t>
            </a:r>
            <a:r>
              <a:rPr lang="en-US" dirty="0" smtClean="0"/>
              <a:t>provides machine authentication</a:t>
            </a:r>
          </a:p>
          <a:p>
            <a:pPr lvl="1"/>
            <a:r>
              <a:rPr lang="en-US" dirty="0"/>
              <a:t>W</a:t>
            </a:r>
            <a:r>
              <a:rPr lang="en-US" dirty="0" smtClean="0"/>
              <a:t>ired networks</a:t>
            </a:r>
            <a:r>
              <a:rPr lang="en-US" dirty="0"/>
              <a:t> – </a:t>
            </a:r>
            <a:r>
              <a:rPr lang="en-US" dirty="0" smtClean="0"/>
              <a:t>has the </a:t>
            </a:r>
            <a:r>
              <a:rPr lang="en-US" dirty="0"/>
              <a:t>protection afforded by the wires, making </a:t>
            </a:r>
            <a:r>
              <a:rPr lang="en-US" dirty="0" smtClean="0"/>
              <a:t>interception of </a:t>
            </a:r>
            <a:r>
              <a:rPr lang="en-US" dirty="0"/>
              <a:t>signals to determine their MAC addresses </a:t>
            </a:r>
            <a:r>
              <a:rPr lang="en-US" dirty="0" smtClean="0"/>
              <a:t>difficult</a:t>
            </a:r>
          </a:p>
          <a:p>
            <a:pPr lvl="1"/>
            <a:r>
              <a:rPr lang="en-US" dirty="0"/>
              <a:t>W</a:t>
            </a:r>
            <a:r>
              <a:rPr lang="en-US" dirty="0" smtClean="0"/>
              <a:t>ireless networks</a:t>
            </a:r>
            <a:r>
              <a:rPr lang="en-US" dirty="0"/>
              <a:t> – </a:t>
            </a:r>
            <a:r>
              <a:rPr lang="en-US" dirty="0" smtClean="0"/>
              <a:t>suffers </a:t>
            </a:r>
            <a:r>
              <a:rPr lang="en-US" dirty="0"/>
              <a:t>from the fact that an attacker can see the </a:t>
            </a:r>
            <a:r>
              <a:rPr lang="en-US" dirty="0" smtClean="0"/>
              <a:t>MAC addresses </a:t>
            </a:r>
            <a:r>
              <a:rPr lang="en-US" dirty="0"/>
              <a:t>of all traffic to and from the access point, and then can </a:t>
            </a:r>
            <a:r>
              <a:rPr lang="en-US" dirty="0" smtClean="0"/>
              <a:t>spoof the MAC </a:t>
            </a:r>
            <a:r>
              <a:rPr lang="en-US" dirty="0"/>
              <a:t>addresses that are permitted to communicate via the access </a:t>
            </a:r>
            <a:r>
              <a:rPr lang="en-US" dirty="0" smtClean="0"/>
              <a:t>point</a:t>
            </a:r>
            <a:endParaRPr lang="en-US" dirty="0"/>
          </a:p>
        </p:txBody>
      </p:sp>
    </p:spTree>
    <p:extLst>
      <p:ext uri="{BB962C8B-B14F-4D97-AF65-F5344CB8AC3E}">
        <p14:creationId xmlns:p14="http://schemas.microsoft.com/office/powerpoint/2010/main" val="90321471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Wireless Systems Configuration</a:t>
            </a:r>
          </a:p>
        </p:txBody>
      </p:sp>
      <p:sp>
        <p:nvSpPr>
          <p:cNvPr id="3" name="Content Placeholder 2"/>
          <p:cNvSpPr>
            <a:spLocks noGrp="1"/>
          </p:cNvSpPr>
          <p:nvPr>
            <p:ph idx="1"/>
          </p:nvPr>
        </p:nvSpPr>
        <p:spPr/>
        <p:txBody>
          <a:bodyPr/>
          <a:lstStyle/>
          <a:p>
            <a:r>
              <a:rPr lang="en-US" dirty="0"/>
              <a:t>Wireless systems are more than just </a:t>
            </a:r>
            <a:r>
              <a:rPr lang="en-US" dirty="0" smtClean="0"/>
              <a:t>protocols.</a:t>
            </a:r>
          </a:p>
          <a:p>
            <a:pPr lvl="1"/>
            <a:r>
              <a:rPr lang="en-US" dirty="0" smtClean="0"/>
              <a:t>Putting </a:t>
            </a:r>
            <a:r>
              <a:rPr lang="en-US" dirty="0"/>
              <a:t>up a </a:t>
            </a:r>
            <a:r>
              <a:rPr lang="en-US" dirty="0" smtClean="0"/>
              <a:t>functional wireless </a:t>
            </a:r>
            <a:r>
              <a:rPr lang="en-US" dirty="0"/>
              <a:t>system in a house is as easy as plugging in a wireless access </a:t>
            </a:r>
            <a:r>
              <a:rPr lang="en-US" dirty="0" smtClean="0"/>
              <a:t>point and </a:t>
            </a:r>
            <a:r>
              <a:rPr lang="en-US" dirty="0"/>
              <a:t>connecting</a:t>
            </a:r>
            <a:r>
              <a:rPr lang="en-US" dirty="0" smtClean="0"/>
              <a:t>.</a:t>
            </a:r>
          </a:p>
          <a:p>
            <a:pPr lvl="1"/>
            <a:r>
              <a:rPr lang="en-US" dirty="0" smtClean="0"/>
              <a:t>But </a:t>
            </a:r>
            <a:r>
              <a:rPr lang="en-US" dirty="0"/>
              <a:t>in an enterprise, where multiple access points will </a:t>
            </a:r>
            <a:r>
              <a:rPr lang="en-US" dirty="0" smtClean="0"/>
              <a:t>be needed</a:t>
            </a:r>
            <a:r>
              <a:rPr lang="en-US" dirty="0"/>
              <a:t>, the configuration takes significantly more </a:t>
            </a:r>
            <a:r>
              <a:rPr lang="en-US" dirty="0" smtClean="0"/>
              <a:t>work.</a:t>
            </a:r>
          </a:p>
          <a:p>
            <a:r>
              <a:rPr lang="en-US" dirty="0" smtClean="0"/>
              <a:t>Site </a:t>
            </a:r>
            <a:r>
              <a:rPr lang="en-US" dirty="0"/>
              <a:t>surveys </a:t>
            </a:r>
            <a:r>
              <a:rPr lang="en-US" dirty="0" smtClean="0"/>
              <a:t>are needed </a:t>
            </a:r>
            <a:r>
              <a:rPr lang="en-US" dirty="0"/>
              <a:t>to determine proper access point and antenna placement, as well </a:t>
            </a:r>
            <a:r>
              <a:rPr lang="en-US" dirty="0" smtClean="0"/>
              <a:t>as channels </a:t>
            </a:r>
            <a:r>
              <a:rPr lang="en-US" dirty="0"/>
              <a:t>and power levels.</a:t>
            </a:r>
          </a:p>
        </p:txBody>
      </p:sp>
    </p:spTree>
    <p:extLst>
      <p:ext uri="{BB962C8B-B14F-4D97-AF65-F5344CB8AC3E}">
        <p14:creationId xmlns:p14="http://schemas.microsoft.com/office/powerpoint/2010/main" val="302027515"/>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Types</a:t>
            </a:r>
          </a:p>
        </p:txBody>
      </p:sp>
      <p:sp>
        <p:nvSpPr>
          <p:cNvPr id="3" name="Content Placeholder 2"/>
          <p:cNvSpPr>
            <a:spLocks noGrp="1"/>
          </p:cNvSpPr>
          <p:nvPr>
            <p:ph idx="1"/>
          </p:nvPr>
        </p:nvSpPr>
        <p:spPr/>
        <p:txBody>
          <a:bodyPr/>
          <a:lstStyle/>
          <a:p>
            <a:r>
              <a:rPr lang="en-US" dirty="0" smtClean="0"/>
              <a:t>Omnidirectional antenna operates </a:t>
            </a:r>
            <a:r>
              <a:rPr lang="en-US" dirty="0"/>
              <a:t>in all </a:t>
            </a:r>
            <a:r>
              <a:rPr lang="en-US" dirty="0" smtClean="0"/>
              <a:t>directions.</a:t>
            </a:r>
          </a:p>
          <a:p>
            <a:pPr lvl="1"/>
            <a:r>
              <a:rPr lang="en-US" dirty="0" smtClean="0"/>
              <a:t>Covers the greatest </a:t>
            </a:r>
            <a:r>
              <a:rPr lang="en-US" dirty="0"/>
              <a:t>area per </a:t>
            </a:r>
            <a:r>
              <a:rPr lang="en-US" dirty="0" smtClean="0"/>
              <a:t>antenna</a:t>
            </a:r>
          </a:p>
          <a:p>
            <a:pPr lvl="1"/>
            <a:r>
              <a:rPr lang="en-US" dirty="0" smtClean="0"/>
              <a:t>Weakness </a:t>
            </a:r>
            <a:r>
              <a:rPr lang="en-US" dirty="0"/>
              <a:t>occurs in corners and </a:t>
            </a:r>
            <a:r>
              <a:rPr lang="en-US" dirty="0" smtClean="0"/>
              <a:t>hard-to-reach areas</a:t>
            </a:r>
          </a:p>
          <a:p>
            <a:r>
              <a:rPr lang="en-US" dirty="0" smtClean="0"/>
              <a:t>Yagi </a:t>
            </a:r>
            <a:r>
              <a:rPr lang="en-US" dirty="0"/>
              <a:t>and panel </a:t>
            </a:r>
            <a:r>
              <a:rPr lang="en-US" dirty="0" smtClean="0"/>
              <a:t>antennas are directional </a:t>
            </a:r>
            <a:r>
              <a:rPr lang="en-US" dirty="0"/>
              <a:t>in </a:t>
            </a:r>
            <a:r>
              <a:rPr lang="en-US" dirty="0" smtClean="0"/>
              <a:t>nature.</a:t>
            </a:r>
          </a:p>
          <a:p>
            <a:pPr lvl="1"/>
            <a:r>
              <a:rPr lang="en-US" dirty="0" smtClean="0"/>
              <a:t>Panel </a:t>
            </a:r>
            <a:r>
              <a:rPr lang="en-US" dirty="0"/>
              <a:t>antennas </a:t>
            </a:r>
            <a:r>
              <a:rPr lang="en-US" dirty="0" smtClean="0"/>
              <a:t>provide </a:t>
            </a:r>
            <a:r>
              <a:rPr lang="en-US" dirty="0"/>
              <a:t>solid room performance while preventing signal bleed behind the </a:t>
            </a:r>
            <a:r>
              <a:rPr lang="en-US" dirty="0" smtClean="0"/>
              <a:t>antennas</a:t>
            </a:r>
          </a:p>
          <a:p>
            <a:pPr lvl="1"/>
            <a:r>
              <a:rPr lang="en-US" dirty="0" smtClean="0"/>
              <a:t>Yagi </a:t>
            </a:r>
            <a:r>
              <a:rPr lang="en-US" dirty="0"/>
              <a:t>antennas </a:t>
            </a:r>
            <a:r>
              <a:rPr lang="en-US" dirty="0" smtClean="0"/>
              <a:t>funnel </a:t>
            </a:r>
            <a:r>
              <a:rPr lang="en-US" dirty="0"/>
              <a:t>the energy along a </a:t>
            </a:r>
            <a:r>
              <a:rPr lang="en-US" dirty="0" smtClean="0"/>
              <a:t>beam and allow longer </a:t>
            </a:r>
            <a:r>
              <a:rPr lang="en-US" dirty="0"/>
              <a:t>communication distances using standard </a:t>
            </a:r>
            <a:r>
              <a:rPr lang="en-US" dirty="0" smtClean="0"/>
              <a:t>power</a:t>
            </a:r>
          </a:p>
          <a:p>
            <a:pPr lvl="2"/>
            <a:r>
              <a:rPr lang="en-US" dirty="0" smtClean="0"/>
              <a:t>Enables </a:t>
            </a:r>
            <a:r>
              <a:rPr lang="en-US" dirty="0"/>
              <a:t>eavesdroppers to </a:t>
            </a:r>
            <a:r>
              <a:rPr lang="en-US" dirty="0" smtClean="0"/>
              <a:t>capture signals </a:t>
            </a:r>
            <a:r>
              <a:rPr lang="en-US" dirty="0"/>
              <a:t>from much greater </a:t>
            </a:r>
            <a:r>
              <a:rPr lang="en-US" dirty="0" smtClean="0"/>
              <a:t>distances</a:t>
            </a:r>
            <a:endParaRPr lang="en-US" dirty="0"/>
          </a:p>
        </p:txBody>
      </p:sp>
    </p:spTree>
    <p:extLst>
      <p:ext uri="{BB962C8B-B14F-4D97-AF65-F5344CB8AC3E}">
        <p14:creationId xmlns:p14="http://schemas.microsoft.com/office/powerpoint/2010/main" val="240859159"/>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181600"/>
            <a:ext cx="7924800" cy="457200"/>
          </a:xfrm>
        </p:spPr>
        <p:txBody>
          <a:bodyPr/>
          <a:lstStyle/>
          <a:p>
            <a:r>
              <a:rPr lang="en-US" dirty="0"/>
              <a:t>Figure 12.7 Wireless access point antennas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39147" y="2971800"/>
            <a:ext cx="5865705" cy="1717548"/>
          </a:xfrm>
          <a:prstGeom prst="rect">
            <a:avLst/>
          </a:prstGeom>
        </p:spPr>
      </p:pic>
    </p:spTree>
    <p:extLst>
      <p:ext uri="{BB962C8B-B14F-4D97-AF65-F5344CB8AC3E}">
        <p14:creationId xmlns:p14="http://schemas.microsoft.com/office/powerpoint/2010/main" val="683747048"/>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Antenna Placement</a:t>
            </a:r>
          </a:p>
        </p:txBody>
      </p:sp>
      <p:sp>
        <p:nvSpPr>
          <p:cNvPr id="3" name="Content Placeholder 2"/>
          <p:cNvSpPr>
            <a:spLocks noGrp="1"/>
          </p:cNvSpPr>
          <p:nvPr>
            <p:ph idx="1"/>
          </p:nvPr>
        </p:nvSpPr>
        <p:spPr/>
        <p:txBody>
          <a:bodyPr/>
          <a:lstStyle/>
          <a:p>
            <a:r>
              <a:rPr lang="en-US" dirty="0"/>
              <a:t>The objective of antenna placement </a:t>
            </a:r>
            <a:r>
              <a:rPr lang="en-US" dirty="0" smtClean="0"/>
              <a:t>is to </a:t>
            </a:r>
            <a:r>
              <a:rPr lang="en-US" dirty="0"/>
              <a:t>maximize the coverage over a physical area and reduce low-gain areas</a:t>
            </a:r>
            <a:r>
              <a:rPr lang="en-US" dirty="0" smtClean="0"/>
              <a:t>.</a:t>
            </a:r>
          </a:p>
          <a:p>
            <a:pPr lvl="1"/>
            <a:r>
              <a:rPr lang="en-US" dirty="0"/>
              <a:t>C</a:t>
            </a:r>
            <a:r>
              <a:rPr lang="en-US" dirty="0" smtClean="0"/>
              <a:t>an </a:t>
            </a:r>
            <a:r>
              <a:rPr lang="en-US" dirty="0"/>
              <a:t>be very </a:t>
            </a:r>
            <a:r>
              <a:rPr lang="en-US" dirty="0" smtClean="0"/>
              <a:t>complex and frequently </a:t>
            </a:r>
            <a:r>
              <a:rPr lang="en-US" dirty="0"/>
              <a:t>requires a site survey </a:t>
            </a:r>
            <a:r>
              <a:rPr lang="en-US" dirty="0" smtClean="0"/>
              <a:t>to determine </a:t>
            </a:r>
            <a:r>
              <a:rPr lang="en-US" dirty="0"/>
              <a:t>proper </a:t>
            </a:r>
            <a:r>
              <a:rPr lang="en-US" dirty="0" smtClean="0"/>
              <a:t>placement</a:t>
            </a:r>
          </a:p>
          <a:p>
            <a:r>
              <a:rPr lang="en-US" b="1" dirty="0"/>
              <a:t>MIMO</a:t>
            </a:r>
            <a:r>
              <a:rPr lang="en-US" dirty="0"/>
              <a:t> is a set of multiple-input and multiple-output antenna </a:t>
            </a:r>
            <a:r>
              <a:rPr lang="en-US" dirty="0" smtClean="0"/>
              <a:t>technologies where </a:t>
            </a:r>
            <a:r>
              <a:rPr lang="en-US" dirty="0"/>
              <a:t>the available antennas are spread over a multitude of </a:t>
            </a:r>
            <a:r>
              <a:rPr lang="en-US" dirty="0" smtClean="0"/>
              <a:t>independent access </a:t>
            </a:r>
            <a:r>
              <a:rPr lang="en-US" dirty="0"/>
              <a:t>points each having one or multiple antennas</a:t>
            </a:r>
            <a:r>
              <a:rPr lang="en-US" dirty="0" smtClean="0"/>
              <a:t>.</a:t>
            </a:r>
            <a:endParaRPr lang="en-US" dirty="0"/>
          </a:p>
        </p:txBody>
      </p:sp>
    </p:spTree>
    <p:extLst>
      <p:ext uri="{BB962C8B-B14F-4D97-AF65-F5344CB8AC3E}">
        <p14:creationId xmlns:p14="http://schemas.microsoft.com/office/powerpoint/2010/main" val="2858319571"/>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Power Level Controls</a:t>
            </a:r>
          </a:p>
        </p:txBody>
      </p:sp>
      <p:sp>
        <p:nvSpPr>
          <p:cNvPr id="3" name="Content Placeholder 2"/>
          <p:cNvSpPr>
            <a:spLocks noGrp="1"/>
          </p:cNvSpPr>
          <p:nvPr>
            <p:ph idx="1"/>
          </p:nvPr>
        </p:nvSpPr>
        <p:spPr>
          <a:xfrm>
            <a:off x="457200" y="1981200"/>
            <a:ext cx="8229600" cy="4572000"/>
          </a:xfrm>
        </p:spPr>
        <p:txBody>
          <a:bodyPr/>
          <a:lstStyle/>
          <a:p>
            <a:r>
              <a:rPr lang="en-US" dirty="0"/>
              <a:t>Wi-Fi power levels can be controlled by the hardware for a variety of </a:t>
            </a:r>
            <a:r>
              <a:rPr lang="en-US" dirty="0" smtClean="0"/>
              <a:t>reasons.</a:t>
            </a:r>
          </a:p>
          <a:p>
            <a:pPr lvl="1"/>
            <a:r>
              <a:rPr lang="en-US" dirty="0" smtClean="0"/>
              <a:t>With lower power, there is less opportunity </a:t>
            </a:r>
            <a:r>
              <a:rPr lang="en-US" dirty="0"/>
              <a:t>for </a:t>
            </a:r>
            <a:r>
              <a:rPr lang="en-US" dirty="0" smtClean="0"/>
              <a:t>interference.</a:t>
            </a:r>
          </a:p>
          <a:p>
            <a:pPr lvl="1"/>
            <a:r>
              <a:rPr lang="en-US" dirty="0" smtClean="0"/>
              <a:t>If power </a:t>
            </a:r>
            <a:r>
              <a:rPr lang="en-US" dirty="0"/>
              <a:t>levels </a:t>
            </a:r>
            <a:r>
              <a:rPr lang="en-US" dirty="0" smtClean="0"/>
              <a:t>are too low, signal </a:t>
            </a:r>
            <a:r>
              <a:rPr lang="en-US" dirty="0"/>
              <a:t>strength limits </a:t>
            </a:r>
            <a:r>
              <a:rPr lang="en-US" dirty="0" smtClean="0"/>
              <a:t>range.</a:t>
            </a:r>
          </a:p>
          <a:p>
            <a:r>
              <a:rPr lang="en-US" dirty="0"/>
              <a:t>Access points can have the power level set either manually or via programmatic control</a:t>
            </a:r>
            <a:r>
              <a:rPr lang="en-US" dirty="0" smtClean="0"/>
              <a:t>.</a:t>
            </a:r>
          </a:p>
          <a:p>
            <a:pPr lvl="1"/>
            <a:r>
              <a:rPr lang="en-US" dirty="0"/>
              <a:t>For most </a:t>
            </a:r>
            <a:r>
              <a:rPr lang="en-US" dirty="0" smtClean="0"/>
              <a:t>users, </a:t>
            </a:r>
            <a:r>
              <a:rPr lang="en-US" dirty="0"/>
              <a:t>default mode is the best </a:t>
            </a:r>
            <a:r>
              <a:rPr lang="en-US" dirty="0" smtClean="0"/>
              <a:t>option.</a:t>
            </a:r>
          </a:p>
          <a:p>
            <a:pPr lvl="1"/>
            <a:r>
              <a:rPr lang="en-US" dirty="0" smtClean="0"/>
              <a:t>In complex setups, power level controls can increase </a:t>
            </a:r>
            <a:r>
              <a:rPr lang="en-US" dirty="0"/>
              <a:t>capacity and control on the </a:t>
            </a:r>
            <a:r>
              <a:rPr lang="en-US" dirty="0" smtClean="0"/>
              <a:t>network.</a:t>
            </a:r>
            <a:endParaRPr lang="en-US" dirty="0"/>
          </a:p>
        </p:txBody>
      </p:sp>
    </p:spTree>
    <p:extLst>
      <p:ext uri="{BB962C8B-B14F-4D97-AF65-F5344CB8AC3E}">
        <p14:creationId xmlns:p14="http://schemas.microsoft.com/office/powerpoint/2010/main" val="284618821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Site Surveys</a:t>
            </a:r>
          </a:p>
        </p:txBody>
      </p:sp>
      <p:sp>
        <p:nvSpPr>
          <p:cNvPr id="3" name="Content Placeholder 2"/>
          <p:cNvSpPr>
            <a:spLocks noGrp="1"/>
          </p:cNvSpPr>
          <p:nvPr>
            <p:ph idx="1"/>
          </p:nvPr>
        </p:nvSpPr>
        <p:spPr/>
        <p:txBody>
          <a:bodyPr/>
          <a:lstStyle/>
          <a:p>
            <a:r>
              <a:rPr lang="en-US" dirty="0"/>
              <a:t>A </a:t>
            </a:r>
            <a:r>
              <a:rPr lang="en-US" b="1" dirty="0"/>
              <a:t>site survey </a:t>
            </a:r>
            <a:r>
              <a:rPr lang="en-US" dirty="0"/>
              <a:t>involves several steps: </a:t>
            </a:r>
            <a:endParaRPr lang="en-US" dirty="0" smtClean="0"/>
          </a:p>
          <a:p>
            <a:pPr lvl="1"/>
            <a:r>
              <a:rPr lang="en-US" dirty="0" smtClean="0"/>
              <a:t>Mapping the floor </a:t>
            </a:r>
            <a:r>
              <a:rPr lang="en-US" dirty="0"/>
              <a:t>plan, testing for RF interference, testing for RF coverage, and analysis of material via </a:t>
            </a:r>
            <a:r>
              <a:rPr lang="en-US" dirty="0" smtClean="0"/>
              <a:t>software</a:t>
            </a:r>
          </a:p>
          <a:p>
            <a:pPr lvl="2"/>
            <a:r>
              <a:rPr lang="en-US" dirty="0"/>
              <a:t>The software can suggest placement of </a:t>
            </a:r>
            <a:r>
              <a:rPr lang="en-US" dirty="0" smtClean="0"/>
              <a:t>access points.</a:t>
            </a:r>
          </a:p>
          <a:p>
            <a:pPr lvl="2"/>
            <a:r>
              <a:rPr lang="en-US" dirty="0" smtClean="0"/>
              <a:t>After </a:t>
            </a:r>
            <a:r>
              <a:rPr lang="en-US" dirty="0"/>
              <a:t>deploying the APs, the site is surveyed again, mapping </a:t>
            </a:r>
            <a:r>
              <a:rPr lang="en-US" dirty="0" smtClean="0"/>
              <a:t>the results </a:t>
            </a:r>
            <a:r>
              <a:rPr lang="en-US" dirty="0"/>
              <a:t>versus the predicted, watching signal strength and </a:t>
            </a:r>
            <a:r>
              <a:rPr lang="en-US" dirty="0" smtClean="0"/>
              <a:t>signal-to-noise ratios.</a:t>
            </a:r>
          </a:p>
          <a:p>
            <a:r>
              <a:rPr lang="en-US" dirty="0"/>
              <a:t>Site surveys can be used to ensure availability of wireless</a:t>
            </a:r>
            <a:r>
              <a:rPr lang="en-US" dirty="0" smtClean="0"/>
              <a:t>, especially </a:t>
            </a:r>
            <a:r>
              <a:rPr lang="en-US" dirty="0"/>
              <a:t>when </a:t>
            </a:r>
            <a:r>
              <a:rPr lang="en-US" dirty="0" smtClean="0"/>
              <a:t>it is </a:t>
            </a:r>
            <a:r>
              <a:rPr lang="en-US" dirty="0"/>
              <a:t>critical for users to have connections</a:t>
            </a:r>
            <a:r>
              <a:rPr lang="en-US" dirty="0" smtClean="0"/>
              <a:t>.</a:t>
            </a:r>
            <a:endParaRPr lang="en-US" dirty="0"/>
          </a:p>
        </p:txBody>
      </p:sp>
    </p:spTree>
    <p:extLst>
      <p:ext uri="{BB962C8B-B14F-4D97-AF65-F5344CB8AC3E}">
        <p14:creationId xmlns:p14="http://schemas.microsoft.com/office/powerpoint/2010/main" val="3536481333"/>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182476"/>
            <a:ext cx="7924800" cy="457200"/>
          </a:xfrm>
        </p:spPr>
        <p:txBody>
          <a:bodyPr/>
          <a:lstStyle/>
          <a:p>
            <a:r>
              <a:rPr lang="fr-FR" dirty="0"/>
              <a:t>Figure 12.8 </a:t>
            </a:r>
            <a:r>
              <a:rPr lang="fr-FR" dirty="0" smtClean="0"/>
              <a:t>Exemple </a:t>
            </a:r>
            <a:r>
              <a:rPr lang="fr-FR" dirty="0"/>
              <a:t>site </a:t>
            </a:r>
            <a:r>
              <a:rPr lang="fr-FR" dirty="0" smtClean="0"/>
              <a:t>survey</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3516" y="1981200"/>
            <a:ext cx="4696968" cy="2810256"/>
          </a:xfrm>
          <a:prstGeom prst="rect">
            <a:avLst/>
          </a:prstGeom>
        </p:spPr>
      </p:pic>
    </p:spTree>
    <p:extLst>
      <p:ext uri="{BB962C8B-B14F-4D97-AF65-F5344CB8AC3E}">
        <p14:creationId xmlns:p14="http://schemas.microsoft.com/office/powerpoint/2010/main" val="50694222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Captive Portals</a:t>
            </a:r>
          </a:p>
        </p:txBody>
      </p:sp>
      <p:sp>
        <p:nvSpPr>
          <p:cNvPr id="4" name="Content Placeholder 3"/>
          <p:cNvSpPr>
            <a:spLocks noGrp="1"/>
          </p:cNvSpPr>
          <p:nvPr>
            <p:ph idx="1"/>
          </p:nvPr>
        </p:nvSpPr>
        <p:spPr>
          <a:xfrm>
            <a:off x="457200" y="1981200"/>
            <a:ext cx="8229600" cy="4876800"/>
          </a:xfrm>
        </p:spPr>
        <p:txBody>
          <a:bodyPr/>
          <a:lstStyle/>
          <a:p>
            <a:r>
              <a:rPr lang="en-US" b="1" dirty="0"/>
              <a:t>Captive portal</a:t>
            </a:r>
            <a:r>
              <a:rPr lang="en-US" dirty="0"/>
              <a:t> refers to a specific technique of using an HTTP client to handle authentication on a wireless network</a:t>
            </a:r>
            <a:r>
              <a:rPr lang="en-US" dirty="0" smtClean="0"/>
              <a:t>.</a:t>
            </a:r>
          </a:p>
          <a:p>
            <a:pPr lvl="1"/>
            <a:r>
              <a:rPr lang="en-US" dirty="0" smtClean="0"/>
              <a:t>It is frequently </a:t>
            </a:r>
            <a:r>
              <a:rPr lang="en-US" dirty="0"/>
              <a:t>employed in public </a:t>
            </a:r>
            <a:r>
              <a:rPr lang="en-US" dirty="0" smtClean="0"/>
              <a:t>hotspots and o</a:t>
            </a:r>
            <a:r>
              <a:rPr lang="en-US" dirty="0" smtClean="0">
                <a:ea typeface="ヒラギノ角ゴ Pro W3" pitchFamily="-111" charset="-128"/>
                <a:cs typeface="ヒラギノ角ゴ Pro W3" pitchFamily="-111" charset="-128"/>
              </a:rPr>
              <a:t>pens </a:t>
            </a:r>
            <a:r>
              <a:rPr lang="en-US" dirty="0">
                <a:ea typeface="ヒラギノ角ゴ Pro W3" pitchFamily="-111" charset="-128"/>
                <a:cs typeface="ヒラギノ角ゴ Pro W3" pitchFamily="-111" charset="-128"/>
              </a:rPr>
              <a:t>a web browser to an authentication </a:t>
            </a:r>
            <a:r>
              <a:rPr lang="en-US" dirty="0" smtClean="0">
                <a:ea typeface="ヒラギノ角ゴ Pro W3" pitchFamily="-111" charset="-128"/>
                <a:cs typeface="ヒラギノ角ゴ Pro W3" pitchFamily="-111" charset="-128"/>
              </a:rPr>
              <a:t>page.</a:t>
            </a:r>
          </a:p>
          <a:p>
            <a:pPr lvl="2"/>
            <a:r>
              <a:rPr lang="en-US" dirty="0" smtClean="0">
                <a:ea typeface="ヒラギノ角ゴ Pro W3" pitchFamily="-111" charset="-128"/>
                <a:cs typeface="ヒラギノ角ゴ Pro W3" pitchFamily="-111" charset="-128"/>
              </a:rPr>
              <a:t>This </a:t>
            </a:r>
            <a:r>
              <a:rPr lang="en-US" dirty="0">
                <a:ea typeface="ヒラギノ角ゴ Pro W3" pitchFamily="-111" charset="-128"/>
                <a:cs typeface="ヒラギノ角ゴ Pro W3" pitchFamily="-111" charset="-128"/>
              </a:rPr>
              <a:t>occurs before the user is granted admission to </a:t>
            </a:r>
            <a:r>
              <a:rPr lang="en-US" dirty="0" smtClean="0">
                <a:ea typeface="ヒラギノ角ゴ Pro W3" pitchFamily="-111" charset="-128"/>
                <a:cs typeface="ヒラギノ角ゴ Pro W3" pitchFamily="-111" charset="-128"/>
              </a:rPr>
              <a:t>the network.</a:t>
            </a:r>
          </a:p>
          <a:p>
            <a:pPr lvl="1"/>
            <a:r>
              <a:rPr lang="en-US" dirty="0">
                <a:ea typeface="ヒラギノ角ゴ Pro W3" pitchFamily="-111" charset="-128"/>
                <a:cs typeface="ヒラギノ角ゴ Pro W3" pitchFamily="-111" charset="-128"/>
              </a:rPr>
              <a:t>The access point </a:t>
            </a:r>
            <a:r>
              <a:rPr lang="en-US" dirty="0" smtClean="0">
                <a:ea typeface="ヒラギノ角ゴ Pro W3" pitchFamily="-111" charset="-128"/>
                <a:cs typeface="ヒラギノ角ゴ Pro W3" pitchFamily="-111" charset="-128"/>
              </a:rPr>
              <a:t>intercepts </a:t>
            </a:r>
            <a:r>
              <a:rPr lang="en-US" dirty="0">
                <a:ea typeface="ヒラギノ角ゴ Pro W3" pitchFamily="-111" charset="-128"/>
                <a:cs typeface="ヒラギノ角ゴ Pro W3" pitchFamily="-111" charset="-128"/>
              </a:rPr>
              <a:t>all packets and </a:t>
            </a:r>
            <a:r>
              <a:rPr lang="en-US" dirty="0" smtClean="0">
                <a:ea typeface="ヒラギノ角ゴ Pro W3" pitchFamily="-111" charset="-128"/>
                <a:cs typeface="ヒラギノ角ゴ Pro W3" pitchFamily="-111" charset="-128"/>
              </a:rPr>
              <a:t>returns </a:t>
            </a:r>
            <a:r>
              <a:rPr lang="en-US" dirty="0">
                <a:ea typeface="ヒラギノ角ゴ Pro W3" pitchFamily="-111" charset="-128"/>
                <a:cs typeface="ヒラギノ角ゴ Pro W3" pitchFamily="-111" charset="-128"/>
              </a:rPr>
              <a:t>the web page for </a:t>
            </a:r>
            <a:r>
              <a:rPr lang="en-US" dirty="0" smtClean="0">
                <a:ea typeface="ヒラギノ角ゴ Pro W3" pitchFamily="-111" charset="-128"/>
                <a:cs typeface="ヒラギノ角ゴ Pro W3" pitchFamily="-111" charset="-128"/>
              </a:rPr>
              <a:t>login.</a:t>
            </a:r>
          </a:p>
          <a:p>
            <a:pPr lvl="1"/>
            <a:r>
              <a:rPr lang="en-US" dirty="0">
                <a:ea typeface="ヒラギノ角ゴ Pro W3" pitchFamily="-111" charset="-128"/>
                <a:cs typeface="ヒラギノ角ゴ Pro W3" pitchFamily="-111" charset="-128"/>
              </a:rPr>
              <a:t>The actual web server that serves up the authentication page can be in a walled-off section of the </a:t>
            </a:r>
            <a:r>
              <a:rPr lang="en-US" dirty="0" smtClean="0">
                <a:ea typeface="ヒラギノ角ゴ Pro W3" pitchFamily="-111" charset="-128"/>
                <a:cs typeface="ヒラギノ角ゴ Pro W3" pitchFamily="-111" charset="-128"/>
              </a:rPr>
              <a:t>network.</a:t>
            </a:r>
            <a:endParaRPr lang="en-US" dirty="0" smtClean="0"/>
          </a:p>
        </p:txBody>
      </p:sp>
    </p:spTree>
    <p:extLst>
      <p:ext uri="{BB962C8B-B14F-4D97-AF65-F5344CB8AC3E}">
        <p14:creationId xmlns:p14="http://schemas.microsoft.com/office/powerpoint/2010/main" val="169310179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 Attached Storage</a:t>
            </a:r>
          </a:p>
        </p:txBody>
      </p:sp>
      <p:sp>
        <p:nvSpPr>
          <p:cNvPr id="5" name="Content Placeholder 4"/>
          <p:cNvSpPr>
            <a:spLocks noGrp="1"/>
          </p:cNvSpPr>
          <p:nvPr>
            <p:ph idx="1"/>
          </p:nvPr>
        </p:nvSpPr>
        <p:spPr>
          <a:xfrm>
            <a:off x="457200" y="1981200"/>
            <a:ext cx="8229600" cy="4495800"/>
          </a:xfrm>
        </p:spPr>
        <p:txBody>
          <a:bodyPr/>
          <a:lstStyle/>
          <a:p>
            <a:r>
              <a:rPr lang="en-US" dirty="0"/>
              <a:t>Because of the speed of today’s Ethernet networks, it is possible to manage data storage across the </a:t>
            </a:r>
            <a:r>
              <a:rPr lang="en-US" dirty="0" smtClean="0"/>
              <a:t>network.</a:t>
            </a:r>
          </a:p>
          <a:p>
            <a:r>
              <a:rPr lang="en-US" dirty="0" smtClean="0"/>
              <a:t>This </a:t>
            </a:r>
            <a:r>
              <a:rPr lang="en-US" dirty="0"/>
              <a:t>has led to a type of storage known as </a:t>
            </a:r>
            <a:r>
              <a:rPr lang="en-US" b="1" dirty="0"/>
              <a:t>Network Attached Storage (NAS</a:t>
            </a:r>
            <a:r>
              <a:rPr lang="en-US" b="1" dirty="0" smtClean="0"/>
              <a:t>)</a:t>
            </a:r>
            <a:r>
              <a:rPr lang="en-US" dirty="0" smtClean="0"/>
              <a:t>.</a:t>
            </a:r>
          </a:p>
          <a:p>
            <a:pPr lvl="1"/>
            <a:r>
              <a:rPr lang="en-US" dirty="0"/>
              <a:t>The combination of inexpensive hard drives, fast networks, and simple application-based servers has made NAS devices in the terabyte range affordable for even home </a:t>
            </a:r>
            <a:r>
              <a:rPr lang="en-US" dirty="0" smtClean="0"/>
              <a:t>users.</a:t>
            </a:r>
          </a:p>
          <a:p>
            <a:r>
              <a:rPr lang="en-US" dirty="0" smtClean="0"/>
              <a:t>As a network device, it </a:t>
            </a:r>
            <a:r>
              <a:rPr lang="en-US" dirty="0"/>
              <a:t>is susceptible to </a:t>
            </a:r>
            <a:r>
              <a:rPr lang="en-US" dirty="0" smtClean="0"/>
              <a:t>attacks.</a:t>
            </a:r>
            <a:endParaRPr lang="en-US" dirty="0"/>
          </a:p>
        </p:txBody>
      </p:sp>
    </p:spTree>
    <p:extLst>
      <p:ext uri="{BB962C8B-B14F-4D97-AF65-F5344CB8AC3E}">
        <p14:creationId xmlns:p14="http://schemas.microsoft.com/office/powerpoint/2010/main" val="473563898"/>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Securing Public Wi-Fi</a:t>
            </a:r>
          </a:p>
        </p:txBody>
      </p:sp>
      <p:sp>
        <p:nvSpPr>
          <p:cNvPr id="4" name="Content Placeholder 3"/>
          <p:cNvSpPr>
            <a:spLocks noGrp="1"/>
          </p:cNvSpPr>
          <p:nvPr>
            <p:ph idx="1"/>
          </p:nvPr>
        </p:nvSpPr>
        <p:spPr/>
        <p:txBody>
          <a:bodyPr/>
          <a:lstStyle/>
          <a:p>
            <a:r>
              <a:rPr lang="en-US" dirty="0" smtClean="0"/>
              <a:t>Issue </a:t>
            </a:r>
            <a:r>
              <a:rPr lang="en-US" dirty="0"/>
              <a:t>associated with wireless </a:t>
            </a:r>
            <a:r>
              <a:rPr lang="en-US" dirty="0" smtClean="0"/>
              <a:t>transmissions is that they are </a:t>
            </a:r>
            <a:r>
              <a:rPr lang="en-US" dirty="0"/>
              <a:t>subject </a:t>
            </a:r>
            <a:r>
              <a:rPr lang="en-US" dirty="0" smtClean="0"/>
              <a:t>to interception </a:t>
            </a:r>
            <a:r>
              <a:rPr lang="en-US" dirty="0"/>
              <a:t>by anyone within range of the </a:t>
            </a:r>
            <a:r>
              <a:rPr lang="en-US" dirty="0" smtClean="0"/>
              <a:t>hotspot.</a:t>
            </a:r>
          </a:p>
          <a:p>
            <a:pPr lvl="1"/>
            <a:r>
              <a:rPr lang="en-US" dirty="0" smtClean="0"/>
              <a:t>Possible </a:t>
            </a:r>
            <a:r>
              <a:rPr lang="en-US" dirty="0"/>
              <a:t>for others to intercept and read traffic of anyone using the hotspot, unless encryption is </a:t>
            </a:r>
            <a:r>
              <a:rPr lang="en-US" dirty="0" smtClean="0"/>
              <a:t>used.</a:t>
            </a:r>
          </a:p>
          <a:p>
            <a:pPr lvl="1"/>
            <a:r>
              <a:rPr lang="en-US" dirty="0" smtClean="0"/>
              <a:t>Common </a:t>
            </a:r>
            <a:r>
              <a:rPr lang="en-US" dirty="0"/>
              <a:t>practice </a:t>
            </a:r>
            <a:r>
              <a:rPr lang="en-US" dirty="0" smtClean="0"/>
              <a:t>is to </a:t>
            </a:r>
            <a:r>
              <a:rPr lang="en-US" dirty="0"/>
              <a:t>use wireless security, even when the intent is to open the channel for </a:t>
            </a:r>
            <a:r>
              <a:rPr lang="en-US" dirty="0" smtClean="0"/>
              <a:t>everyone.</a:t>
            </a:r>
          </a:p>
          <a:p>
            <a:pPr lvl="1"/>
            <a:r>
              <a:rPr lang="en-US" dirty="0" smtClean="0"/>
              <a:t>Having </a:t>
            </a:r>
            <a:r>
              <a:rPr lang="en-US" dirty="0"/>
              <a:t>a default password, even one that everyone knows, will make it so that people cannot observe other traffic.</a:t>
            </a:r>
          </a:p>
        </p:txBody>
      </p:sp>
    </p:spTree>
    <p:extLst>
      <p:ext uri="{BB962C8B-B14F-4D97-AF65-F5344CB8AC3E}">
        <p14:creationId xmlns:p14="http://schemas.microsoft.com/office/powerpoint/2010/main" val="3288911100"/>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Devices</a:t>
            </a:r>
          </a:p>
        </p:txBody>
      </p:sp>
      <p:sp>
        <p:nvSpPr>
          <p:cNvPr id="3" name="Content Placeholder 2"/>
          <p:cNvSpPr>
            <a:spLocks noGrp="1"/>
          </p:cNvSpPr>
          <p:nvPr>
            <p:ph idx="1"/>
          </p:nvPr>
        </p:nvSpPr>
        <p:spPr/>
        <p:txBody>
          <a:bodyPr/>
          <a:lstStyle/>
          <a:p>
            <a:r>
              <a:rPr lang="en-US" dirty="0" smtClean="0"/>
              <a:t>Mobile security is one of the fastest-changing areas of computer security due to fast-changing technology.</a:t>
            </a:r>
          </a:p>
          <a:p>
            <a:pPr lvl="1"/>
            <a:r>
              <a:rPr lang="en-US" dirty="0"/>
              <a:t>Data must be </a:t>
            </a:r>
            <a:r>
              <a:rPr lang="en-US" dirty="0" smtClean="0"/>
              <a:t>protected.</a:t>
            </a:r>
          </a:p>
          <a:p>
            <a:pPr lvl="1"/>
            <a:r>
              <a:rPr lang="en-US" dirty="0" smtClean="0"/>
              <a:t>Mobile devices are capable of </a:t>
            </a:r>
            <a:r>
              <a:rPr lang="en-US" dirty="0"/>
              <a:t>carrying and delivering viruses, worms, </a:t>
            </a:r>
            <a:r>
              <a:rPr lang="en-US" dirty="0" smtClean="0"/>
              <a:t>and other </a:t>
            </a:r>
            <a:r>
              <a:rPr lang="en-US" dirty="0"/>
              <a:t>forms of </a:t>
            </a:r>
            <a:r>
              <a:rPr lang="en-US" dirty="0" smtClean="0"/>
              <a:t>malware.</a:t>
            </a:r>
          </a:p>
          <a:p>
            <a:pPr lvl="1"/>
            <a:r>
              <a:rPr lang="en-US" dirty="0" smtClean="0"/>
              <a:t>These devices are capable </a:t>
            </a:r>
            <a:r>
              <a:rPr lang="en-US" dirty="0"/>
              <a:t>of removing data from within a network, in the </a:t>
            </a:r>
            <a:r>
              <a:rPr lang="en-US" dirty="0" smtClean="0"/>
              <a:t>case of </a:t>
            </a:r>
            <a:r>
              <a:rPr lang="en-US" dirty="0"/>
              <a:t>an insider </a:t>
            </a:r>
            <a:r>
              <a:rPr lang="en-US" dirty="0" smtClean="0"/>
              <a:t>attack.</a:t>
            </a:r>
          </a:p>
          <a:p>
            <a:pPr lvl="1"/>
            <a:r>
              <a:rPr lang="en-US" dirty="0" smtClean="0"/>
              <a:t>Mobile devices are commonly </a:t>
            </a:r>
            <a:r>
              <a:rPr lang="en-US" dirty="0"/>
              <a:t>Bluetooth enabled</a:t>
            </a:r>
            <a:r>
              <a:rPr lang="en-US" dirty="0" smtClean="0"/>
              <a:t>, making </a:t>
            </a:r>
            <a:r>
              <a:rPr lang="en-US" dirty="0"/>
              <a:t>various wireless attacks against the device a </a:t>
            </a:r>
            <a:r>
              <a:rPr lang="en-US" dirty="0" smtClean="0"/>
              <a:t>risk.</a:t>
            </a:r>
          </a:p>
        </p:txBody>
      </p:sp>
    </p:spTree>
    <p:extLst>
      <p:ext uri="{BB962C8B-B14F-4D97-AF65-F5344CB8AC3E}">
        <p14:creationId xmlns:p14="http://schemas.microsoft.com/office/powerpoint/2010/main" val="561942003"/>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a:t>
            </a:r>
            <a:r>
              <a:rPr lang="en-US" dirty="0" smtClean="0"/>
              <a:t>Devices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One reason to attack a mobile device is:</a:t>
            </a:r>
          </a:p>
          <a:p>
            <a:pPr lvl="1"/>
            <a:r>
              <a:rPr lang="en-US" dirty="0" smtClean="0"/>
              <a:t>To </a:t>
            </a:r>
            <a:r>
              <a:rPr lang="en-US" dirty="0"/>
              <a:t>relay the attack onto </a:t>
            </a:r>
            <a:r>
              <a:rPr lang="en-US" dirty="0" smtClean="0"/>
              <a:t>an internal network </a:t>
            </a:r>
            <a:r>
              <a:rPr lang="en-US" dirty="0"/>
              <a:t>when the device is synced </a:t>
            </a:r>
            <a:r>
              <a:rPr lang="en-US" dirty="0" smtClean="0"/>
              <a:t>up</a:t>
            </a:r>
            <a:endParaRPr lang="en-US" dirty="0"/>
          </a:p>
        </p:txBody>
      </p:sp>
    </p:spTree>
    <p:extLst>
      <p:ext uri="{BB962C8B-B14F-4D97-AF65-F5344CB8AC3E}">
        <p14:creationId xmlns:p14="http://schemas.microsoft.com/office/powerpoint/2010/main" val="188170727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 Security</a:t>
            </a:r>
          </a:p>
        </p:txBody>
      </p:sp>
      <p:sp>
        <p:nvSpPr>
          <p:cNvPr id="3" name="Content Placeholder 2"/>
          <p:cNvSpPr>
            <a:spLocks noGrp="1"/>
          </p:cNvSpPr>
          <p:nvPr>
            <p:ph idx="1"/>
          </p:nvPr>
        </p:nvSpPr>
        <p:spPr/>
        <p:txBody>
          <a:bodyPr/>
          <a:lstStyle/>
          <a:p>
            <a:r>
              <a:rPr lang="en-US" dirty="0" smtClean="0"/>
              <a:t>Security </a:t>
            </a:r>
            <a:r>
              <a:rPr lang="en-US" dirty="0"/>
              <a:t>principles similar to those applicable to laptop </a:t>
            </a:r>
            <a:r>
              <a:rPr lang="en-US" dirty="0" smtClean="0"/>
              <a:t>computers must be followed.</a:t>
            </a:r>
          </a:p>
          <a:p>
            <a:pPr lvl="1"/>
            <a:r>
              <a:rPr lang="en-US" dirty="0"/>
              <a:t>Data must be </a:t>
            </a:r>
            <a:r>
              <a:rPr lang="en-US" dirty="0" smtClean="0"/>
              <a:t>protected</a:t>
            </a:r>
          </a:p>
          <a:p>
            <a:pPr lvl="1"/>
            <a:r>
              <a:rPr lang="en-US" dirty="0" smtClean="0"/>
              <a:t>Devices must </a:t>
            </a:r>
            <a:r>
              <a:rPr lang="en-US" dirty="0"/>
              <a:t>be </a:t>
            </a:r>
            <a:r>
              <a:rPr lang="en-US" dirty="0" smtClean="0"/>
              <a:t>properly configured</a:t>
            </a:r>
          </a:p>
          <a:p>
            <a:pPr lvl="1"/>
            <a:r>
              <a:rPr lang="en-US" dirty="0" smtClean="0"/>
              <a:t>Good </a:t>
            </a:r>
            <a:r>
              <a:rPr lang="en-US" dirty="0"/>
              <a:t>user habits must be </a:t>
            </a:r>
            <a:r>
              <a:rPr lang="en-US" dirty="0" smtClean="0"/>
              <a:t>encouraged.</a:t>
            </a:r>
            <a:endParaRPr lang="en-US" dirty="0"/>
          </a:p>
        </p:txBody>
      </p:sp>
    </p:spTree>
    <p:extLst>
      <p:ext uri="{BB962C8B-B14F-4D97-AF65-F5344CB8AC3E}">
        <p14:creationId xmlns:p14="http://schemas.microsoft.com/office/powerpoint/2010/main" val="584723942"/>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 </a:t>
            </a:r>
            <a:r>
              <a:rPr lang="en-US" dirty="0" smtClean="0"/>
              <a:t>Security (</a:t>
            </a:r>
            <a:r>
              <a:rPr lang="en-US" i="1" dirty="0" smtClean="0"/>
              <a:t>continued</a:t>
            </a:r>
            <a:r>
              <a:rPr lang="en-US" dirty="0" smtClean="0"/>
              <a:t>)</a:t>
            </a:r>
            <a:endParaRPr lang="en-US" dirty="0"/>
          </a:p>
        </p:txBody>
      </p:sp>
      <p:sp>
        <p:nvSpPr>
          <p:cNvPr id="3" name="Content Placeholder 2"/>
          <p:cNvSpPr>
            <a:spLocks noGrp="1"/>
          </p:cNvSpPr>
          <p:nvPr>
            <p:ph idx="1"/>
          </p:nvPr>
        </p:nvSpPr>
        <p:spPr>
          <a:xfrm>
            <a:off x="381000" y="1981200"/>
            <a:ext cx="8229600" cy="4144963"/>
          </a:xfrm>
        </p:spPr>
        <p:txBody>
          <a:bodyPr/>
          <a:lstStyle/>
          <a:p>
            <a:r>
              <a:rPr lang="en-US" dirty="0"/>
              <a:t>Full </a:t>
            </a:r>
            <a:r>
              <a:rPr lang="en-US" dirty="0" smtClean="0"/>
              <a:t>device encryption provides protection in case of loss or theft.</a:t>
            </a:r>
          </a:p>
          <a:p>
            <a:pPr lvl="1"/>
            <a:r>
              <a:rPr lang="en-US" dirty="0" smtClean="0"/>
              <a:t>Consider </a:t>
            </a:r>
            <a:r>
              <a:rPr lang="en-US" dirty="0"/>
              <a:t>encryption for mobile devices used by your company’s </a:t>
            </a:r>
            <a:r>
              <a:rPr lang="en-US" dirty="0" smtClean="0"/>
              <a:t>employees.</a:t>
            </a:r>
          </a:p>
          <a:p>
            <a:pPr lvl="1"/>
            <a:r>
              <a:rPr lang="en-US" dirty="0"/>
              <a:t>Protecting the information on mobile devices is becoming a business imperative</a:t>
            </a:r>
            <a:r>
              <a:rPr lang="en-US" dirty="0" smtClean="0"/>
              <a:t>.</a:t>
            </a:r>
            <a:endParaRPr lang="en-US" dirty="0"/>
          </a:p>
          <a:p>
            <a:r>
              <a:rPr lang="en-US" b="1" dirty="0"/>
              <a:t>Remote wiping </a:t>
            </a:r>
            <a:r>
              <a:rPr lang="en-US" dirty="0"/>
              <a:t>a </a:t>
            </a:r>
            <a:r>
              <a:rPr lang="en-US" dirty="0" smtClean="0"/>
              <a:t>mobile device </a:t>
            </a:r>
            <a:r>
              <a:rPr lang="en-US" dirty="0"/>
              <a:t>typically </a:t>
            </a:r>
            <a:r>
              <a:rPr lang="en-US" dirty="0" smtClean="0"/>
              <a:t>removes all </a:t>
            </a:r>
            <a:r>
              <a:rPr lang="en-US" dirty="0"/>
              <a:t>data stored on the device and resets the device to</a:t>
            </a:r>
            <a:br>
              <a:rPr lang="en-US" dirty="0"/>
            </a:br>
            <a:r>
              <a:rPr lang="en-US" dirty="0"/>
              <a:t>factory settings</a:t>
            </a:r>
            <a:r>
              <a:rPr lang="en-US" dirty="0" smtClean="0"/>
              <a:t>.</a:t>
            </a:r>
          </a:p>
          <a:p>
            <a:pPr lvl="1"/>
            <a:r>
              <a:rPr lang="en-US" dirty="0" smtClean="0"/>
              <a:t>With BYOD device, user </a:t>
            </a:r>
            <a:r>
              <a:rPr lang="en-US" dirty="0"/>
              <a:t>loses personal photos and </a:t>
            </a:r>
            <a:r>
              <a:rPr lang="en-US" dirty="0" smtClean="0"/>
              <a:t>data</a:t>
            </a:r>
            <a:endParaRPr lang="en-US" dirty="0"/>
          </a:p>
        </p:txBody>
      </p:sp>
    </p:spTree>
    <p:extLst>
      <p:ext uri="{BB962C8B-B14F-4D97-AF65-F5344CB8AC3E}">
        <p14:creationId xmlns:p14="http://schemas.microsoft.com/office/powerpoint/2010/main" val="4065636081"/>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 </a:t>
            </a:r>
            <a:r>
              <a:rPr lang="en-US" dirty="0" smtClean="0"/>
              <a:t>Security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Lockout is a quick way to protect a device.</a:t>
            </a:r>
          </a:p>
          <a:p>
            <a:pPr lvl="1"/>
            <a:r>
              <a:rPr lang="en-US" dirty="0"/>
              <a:t>The device is remotely locked as soon as it is recognized as being lost or stolen</a:t>
            </a:r>
            <a:r>
              <a:rPr lang="en-US" dirty="0" smtClean="0"/>
              <a:t>.</a:t>
            </a:r>
          </a:p>
          <a:p>
            <a:pPr lvl="1"/>
            <a:r>
              <a:rPr lang="en-US" dirty="0" smtClean="0"/>
              <a:t>Remote lockout is usually the first step taken in securing a mobile device.</a:t>
            </a:r>
          </a:p>
          <a:p>
            <a:r>
              <a:rPr lang="en-US" dirty="0" smtClean="0"/>
              <a:t>Most corporate policies regarding mobile devices require the use of the mobile device’s </a:t>
            </a:r>
            <a:r>
              <a:rPr lang="en-US" b="1" dirty="0" smtClean="0"/>
              <a:t>screen-locking</a:t>
            </a:r>
            <a:r>
              <a:rPr lang="en-US" dirty="0" smtClean="0"/>
              <a:t> capability.</a:t>
            </a:r>
          </a:p>
          <a:p>
            <a:pPr lvl="1"/>
            <a:r>
              <a:rPr lang="en-US" dirty="0" smtClean="0"/>
              <a:t>Entails entering a passcode or PIN to unlock the device.</a:t>
            </a:r>
          </a:p>
          <a:p>
            <a:pPr lvl="1"/>
            <a:r>
              <a:rPr lang="en-US" dirty="0" smtClean="0"/>
              <a:t>Screen-locks can work </a:t>
            </a:r>
            <a:r>
              <a:rPr lang="en-US" dirty="0"/>
              <a:t>in conjunction </a:t>
            </a:r>
            <a:r>
              <a:rPr lang="en-US" dirty="0" smtClean="0"/>
              <a:t>with device wiping.</a:t>
            </a:r>
            <a:endParaRPr lang="en-US" dirty="0"/>
          </a:p>
        </p:txBody>
      </p:sp>
    </p:spTree>
    <p:extLst>
      <p:ext uri="{BB962C8B-B14F-4D97-AF65-F5344CB8AC3E}">
        <p14:creationId xmlns:p14="http://schemas.microsoft.com/office/powerpoint/2010/main" val="2126451952"/>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638800"/>
            <a:ext cx="7924800" cy="457200"/>
          </a:xfrm>
        </p:spPr>
        <p:txBody>
          <a:bodyPr/>
          <a:lstStyle/>
          <a:p>
            <a:r>
              <a:rPr lang="en-US" dirty="0"/>
              <a:t> Figure 12.9 iOS lock screens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743200" y="1556964"/>
            <a:ext cx="3657600" cy="3744072"/>
          </a:xfrm>
          <a:prstGeom prst="rect">
            <a:avLst/>
          </a:prstGeom>
        </p:spPr>
      </p:pic>
    </p:spTree>
    <p:extLst>
      <p:ext uri="{BB962C8B-B14F-4D97-AF65-F5344CB8AC3E}">
        <p14:creationId xmlns:p14="http://schemas.microsoft.com/office/powerpoint/2010/main" val="36530916"/>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 </a:t>
            </a:r>
            <a:r>
              <a:rPr lang="en-US" dirty="0" smtClean="0"/>
              <a:t>Security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GPS technology </a:t>
            </a:r>
            <a:r>
              <a:rPr lang="en-US" dirty="0"/>
              <a:t>can be exploited to track movement location of the </a:t>
            </a:r>
            <a:r>
              <a:rPr lang="en-US" dirty="0" smtClean="0"/>
              <a:t>mobile device.</a:t>
            </a:r>
          </a:p>
          <a:p>
            <a:pPr lvl="1"/>
            <a:r>
              <a:rPr lang="en-US" dirty="0" smtClean="0"/>
              <a:t>GPS tracking </a:t>
            </a:r>
            <a:r>
              <a:rPr lang="en-US" dirty="0"/>
              <a:t>can be used to assist in the recovery of lost devices</a:t>
            </a:r>
            <a:r>
              <a:rPr lang="en-US" dirty="0" smtClean="0"/>
              <a:t>.</a:t>
            </a:r>
          </a:p>
          <a:p>
            <a:r>
              <a:rPr lang="en-US" dirty="0"/>
              <a:t>Storage </a:t>
            </a:r>
            <a:r>
              <a:rPr lang="en-US" dirty="0" smtClean="0"/>
              <a:t>segmentation involves  separate </a:t>
            </a:r>
            <a:r>
              <a:rPr lang="en-US" dirty="0"/>
              <a:t>virtual </a:t>
            </a:r>
            <a:r>
              <a:rPr lang="en-US" dirty="0" smtClean="0"/>
              <a:t>containers.</a:t>
            </a:r>
          </a:p>
          <a:p>
            <a:pPr lvl="1"/>
            <a:r>
              <a:rPr lang="en-US" dirty="0" smtClean="0"/>
              <a:t>Personal </a:t>
            </a:r>
            <a:r>
              <a:rPr lang="en-US" dirty="0"/>
              <a:t>data </a:t>
            </a:r>
            <a:r>
              <a:rPr lang="en-US" dirty="0" smtClean="0"/>
              <a:t>is kept separate </a:t>
            </a:r>
            <a:r>
              <a:rPr lang="en-US" dirty="0"/>
              <a:t>from </a:t>
            </a:r>
            <a:r>
              <a:rPr lang="en-US" dirty="0" smtClean="0"/>
              <a:t>corporate data </a:t>
            </a:r>
            <a:r>
              <a:rPr lang="en-US" dirty="0"/>
              <a:t>and </a:t>
            </a:r>
            <a:r>
              <a:rPr lang="en-US" dirty="0" smtClean="0"/>
              <a:t>applications.</a:t>
            </a:r>
          </a:p>
          <a:p>
            <a:pPr lvl="1"/>
            <a:r>
              <a:rPr lang="en-US" dirty="0" smtClean="0"/>
              <a:t>This protection is strongly recommended </a:t>
            </a:r>
            <a:r>
              <a:rPr lang="en-US" dirty="0"/>
              <a:t>for devices that are used to handle highly </a:t>
            </a:r>
            <a:r>
              <a:rPr lang="en-US" dirty="0" smtClean="0"/>
              <a:t>sensitive corporate data.</a:t>
            </a:r>
            <a:endParaRPr lang="en-US" dirty="0"/>
          </a:p>
        </p:txBody>
      </p:sp>
    </p:spTree>
    <p:extLst>
      <p:ext uri="{BB962C8B-B14F-4D97-AF65-F5344CB8AC3E}">
        <p14:creationId xmlns:p14="http://schemas.microsoft.com/office/powerpoint/2010/main" val="238331038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 </a:t>
            </a:r>
            <a:r>
              <a:rPr lang="en-US" dirty="0" smtClean="0"/>
              <a:t>Security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Asset </a:t>
            </a:r>
            <a:r>
              <a:rPr lang="en-US" dirty="0" smtClean="0"/>
              <a:t>control entails implementing a </a:t>
            </a:r>
            <a:r>
              <a:rPr lang="en-US" dirty="0"/>
              <a:t>viable asset tracking and </a:t>
            </a:r>
            <a:r>
              <a:rPr lang="en-US" dirty="0" smtClean="0"/>
              <a:t>inventory control mechanism.</a:t>
            </a:r>
          </a:p>
          <a:p>
            <a:pPr lvl="1"/>
            <a:r>
              <a:rPr lang="en-US" dirty="0" smtClean="0"/>
              <a:t>For </a:t>
            </a:r>
            <a:r>
              <a:rPr lang="en-US" dirty="0"/>
              <a:t>security and liability reasons, the company </a:t>
            </a:r>
            <a:r>
              <a:rPr lang="en-US" dirty="0" smtClean="0"/>
              <a:t>needs to </a:t>
            </a:r>
            <a:r>
              <a:rPr lang="en-US" dirty="0"/>
              <a:t>know what devices are connecting to its systems and what access </a:t>
            </a:r>
            <a:r>
              <a:rPr lang="en-US" dirty="0" smtClean="0"/>
              <a:t>has been </a:t>
            </a:r>
            <a:r>
              <a:rPr lang="en-US" dirty="0"/>
              <a:t>granted</a:t>
            </a:r>
            <a:r>
              <a:rPr lang="en-US" dirty="0" smtClean="0"/>
              <a:t>.</a:t>
            </a:r>
          </a:p>
          <a:p>
            <a:pPr lvl="1"/>
            <a:r>
              <a:rPr lang="en-US" dirty="0" smtClean="0"/>
              <a:t>Just </a:t>
            </a:r>
            <a:r>
              <a:rPr lang="en-US" dirty="0"/>
              <a:t>as in IT systems, maintaining a list of approved </a:t>
            </a:r>
            <a:r>
              <a:rPr lang="en-US" dirty="0" smtClean="0"/>
              <a:t>devices is </a:t>
            </a:r>
            <a:r>
              <a:rPr lang="en-US" dirty="0"/>
              <a:t>a critical control.</a:t>
            </a:r>
          </a:p>
        </p:txBody>
      </p:sp>
    </p:spTree>
    <p:extLst>
      <p:ext uri="{BB962C8B-B14F-4D97-AF65-F5344CB8AC3E}">
        <p14:creationId xmlns:p14="http://schemas.microsoft.com/office/powerpoint/2010/main" val="1537074813"/>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Mobile Device </a:t>
            </a:r>
            <a:r>
              <a:rPr lang="en-US" dirty="0" smtClean="0"/>
              <a:t>Security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b="1" dirty="0"/>
              <a:t>Mobile device management (MDM) </a:t>
            </a:r>
            <a:r>
              <a:rPr lang="en-US" dirty="0" smtClean="0"/>
              <a:t>began </a:t>
            </a:r>
            <a:r>
              <a:rPr lang="en-US" dirty="0"/>
              <a:t>as a marketing term for a collective set of commonly employed protection elements associated with mobile </a:t>
            </a:r>
            <a:r>
              <a:rPr lang="en-US" dirty="0" smtClean="0"/>
              <a:t>devices.</a:t>
            </a:r>
          </a:p>
          <a:p>
            <a:pPr lvl="1"/>
            <a:r>
              <a:rPr lang="en-US" dirty="0" smtClean="0"/>
              <a:t>Every corporation </a:t>
            </a:r>
            <a:r>
              <a:rPr lang="en-US" dirty="0"/>
              <a:t>should have and enforce an MDM policy</a:t>
            </a:r>
            <a:r>
              <a:rPr lang="en-US" dirty="0" smtClean="0"/>
              <a:t>.</a:t>
            </a:r>
          </a:p>
          <a:p>
            <a:r>
              <a:rPr lang="en-US" dirty="0">
                <a:ea typeface="ヒラギノ角ゴ Pro W3" pitchFamily="-111" charset="-128"/>
                <a:cs typeface="ヒラギノ角ゴ Pro W3" pitchFamily="-111" charset="-128"/>
              </a:rPr>
              <a:t>Password policies should extend to mobile </a:t>
            </a:r>
            <a:r>
              <a:rPr lang="en-US" dirty="0" smtClean="0">
                <a:ea typeface="ヒラギノ角ゴ Pro W3" pitchFamily="-111" charset="-128"/>
                <a:cs typeface="ヒラギノ角ゴ Pro W3" pitchFamily="-111" charset="-128"/>
              </a:rPr>
              <a:t>devices.</a:t>
            </a:r>
          </a:p>
          <a:p>
            <a:pPr lvl="1"/>
            <a:r>
              <a:rPr lang="en-US" dirty="0" smtClean="0">
                <a:ea typeface="ヒラギノ角ゴ Pro W3" pitchFamily="-111" charset="-128"/>
                <a:cs typeface="ヒラギノ角ゴ Pro W3" pitchFamily="-111" charset="-128"/>
              </a:rPr>
              <a:t>Include </a:t>
            </a:r>
            <a:r>
              <a:rPr lang="en-US" dirty="0">
                <a:ea typeface="ヒラギノ角ゴ Pro W3" pitchFamily="-111" charset="-128"/>
                <a:cs typeface="ヒラギノ角ゴ Pro W3" pitchFamily="-111" charset="-128"/>
              </a:rPr>
              <a:t>lockout </a:t>
            </a:r>
            <a:r>
              <a:rPr lang="en-US" dirty="0" smtClean="0">
                <a:ea typeface="ヒラギノ角ゴ Pro W3" pitchFamily="-111" charset="-128"/>
                <a:cs typeface="ヒラギノ角ゴ Pro W3" pitchFamily="-111" charset="-128"/>
              </a:rPr>
              <a:t>and the </a:t>
            </a:r>
            <a:r>
              <a:rPr lang="en-US" dirty="0">
                <a:ea typeface="ヒラギノ角ゴ Pro W3" pitchFamily="-111" charset="-128"/>
                <a:cs typeface="ヒラギノ角ゴ Pro W3" pitchFamily="-111" charset="-128"/>
              </a:rPr>
              <a:t>automatic wiping of </a:t>
            </a:r>
            <a:r>
              <a:rPr lang="en-US" dirty="0" smtClean="0">
                <a:ea typeface="ヒラギノ角ゴ Pro W3" pitchFamily="-111" charset="-128"/>
                <a:cs typeface="ヒラギノ角ゴ Pro W3" pitchFamily="-111" charset="-128"/>
              </a:rPr>
              <a:t>data</a:t>
            </a:r>
          </a:p>
          <a:p>
            <a:r>
              <a:rPr lang="en-US" dirty="0" smtClean="0">
                <a:ea typeface="ヒラギノ角ゴ Pro W3" pitchFamily="-111" charset="-128"/>
                <a:cs typeface="ヒラギノ角ゴ Pro W3" pitchFamily="-111" charset="-128"/>
              </a:rPr>
              <a:t>Corporate </a:t>
            </a:r>
            <a:r>
              <a:rPr lang="en-US" dirty="0">
                <a:ea typeface="ヒラギノ角ゴ Pro W3" pitchFamily="-111" charset="-128"/>
                <a:cs typeface="ヒラギノ角ゴ Pro W3" pitchFamily="-111" charset="-128"/>
              </a:rPr>
              <a:t>policy for data encryption on mobile devices should be consistent with the policy for data encryption on laptop computers</a:t>
            </a:r>
            <a:r>
              <a:rPr lang="en-US" dirty="0" smtClean="0">
                <a:ea typeface="ヒラギノ角ゴ Pro W3" pitchFamily="-111" charset="-128"/>
                <a:cs typeface="ヒラギノ角ゴ Pro W3" pitchFamily="-111" charset="-128"/>
              </a:rPr>
              <a:t>.</a:t>
            </a:r>
            <a:endParaRPr lang="en-US" dirty="0"/>
          </a:p>
        </p:txBody>
      </p:sp>
    </p:spTree>
    <p:extLst>
      <p:ext uri="{BB962C8B-B14F-4D97-AF65-F5344CB8AC3E}">
        <p14:creationId xmlns:p14="http://schemas.microsoft.com/office/powerpoint/2010/main" val="189199273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Removable Storage</a:t>
            </a:r>
          </a:p>
        </p:txBody>
      </p:sp>
      <p:sp>
        <p:nvSpPr>
          <p:cNvPr id="3" name="Content Placeholder 2"/>
          <p:cNvSpPr>
            <a:spLocks noGrp="1"/>
          </p:cNvSpPr>
          <p:nvPr>
            <p:ph idx="1"/>
          </p:nvPr>
        </p:nvSpPr>
        <p:spPr/>
        <p:txBody>
          <a:bodyPr/>
          <a:lstStyle/>
          <a:p>
            <a:r>
              <a:rPr lang="en-US" dirty="0" smtClean="0"/>
              <a:t>Removable </a:t>
            </a:r>
            <a:r>
              <a:rPr lang="en-US" dirty="0"/>
              <a:t>devices can move data outside of the corporate-controlled </a:t>
            </a:r>
            <a:r>
              <a:rPr lang="en-US" dirty="0" smtClean="0"/>
              <a:t>environment.</a:t>
            </a:r>
          </a:p>
          <a:p>
            <a:r>
              <a:rPr lang="en-US" dirty="0" smtClean="0"/>
              <a:t>Removable </a:t>
            </a:r>
            <a:r>
              <a:rPr lang="en-US" dirty="0"/>
              <a:t>devices can bring unprotected or corrupted data into the corporate </a:t>
            </a:r>
            <a:r>
              <a:rPr lang="en-US" dirty="0" smtClean="0"/>
              <a:t>environment.</a:t>
            </a:r>
          </a:p>
          <a:p>
            <a:r>
              <a:rPr lang="en-US" dirty="0" smtClean="0"/>
              <a:t>All </a:t>
            </a:r>
            <a:r>
              <a:rPr lang="en-US" dirty="0"/>
              <a:t>removable devices should be scanned by antivirus software upon connection to the corporate </a:t>
            </a:r>
            <a:r>
              <a:rPr lang="en-US" dirty="0" smtClean="0"/>
              <a:t>environment.</a:t>
            </a:r>
          </a:p>
          <a:p>
            <a:r>
              <a:rPr lang="en-US" dirty="0" smtClean="0"/>
              <a:t>Corporate </a:t>
            </a:r>
            <a:r>
              <a:rPr lang="en-US" dirty="0"/>
              <a:t>policies should address the copying of data to removable </a:t>
            </a:r>
            <a:r>
              <a:rPr lang="en-US" dirty="0" smtClean="0"/>
              <a:t>devices.</a:t>
            </a:r>
            <a:endParaRPr lang="en-US" dirty="0"/>
          </a:p>
        </p:txBody>
      </p:sp>
    </p:spTree>
    <p:extLst>
      <p:ext uri="{BB962C8B-B14F-4D97-AF65-F5344CB8AC3E}">
        <p14:creationId xmlns:p14="http://schemas.microsoft.com/office/powerpoint/2010/main" val="307033354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20942"/>
            <a:ext cx="8229600" cy="876300"/>
          </a:xfrm>
        </p:spPr>
        <p:txBody>
          <a:bodyPr/>
          <a:lstStyle/>
          <a:p>
            <a:r>
              <a:rPr lang="en-US" dirty="0"/>
              <a:t>Mobile Device </a:t>
            </a:r>
            <a:r>
              <a:rPr lang="en-US" dirty="0" smtClean="0"/>
              <a:t>Security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Device </a:t>
            </a:r>
            <a:r>
              <a:rPr lang="en-US" dirty="0" smtClean="0"/>
              <a:t>access control is critical as storage in the cloud and SaaS </a:t>
            </a:r>
            <a:r>
              <a:rPr lang="en-US" dirty="0"/>
              <a:t>become more </a:t>
            </a:r>
            <a:r>
              <a:rPr lang="en-US" dirty="0" smtClean="0"/>
              <a:t>prevalent.</a:t>
            </a:r>
          </a:p>
          <a:p>
            <a:pPr lvl="1"/>
            <a:r>
              <a:rPr lang="en-US" dirty="0" smtClean="0"/>
              <a:t>Rigorous </a:t>
            </a:r>
            <a:r>
              <a:rPr lang="en-US" dirty="0"/>
              <a:t>data access principles need to be applied, and they become even more important with the inclusion of mobile devices as fully functional computing </a:t>
            </a:r>
            <a:r>
              <a:rPr lang="en-US" dirty="0" smtClean="0"/>
              <a:t>devices.</a:t>
            </a:r>
            <a:endParaRPr lang="en-US" b="1" dirty="0" smtClean="0"/>
          </a:p>
          <a:p>
            <a:r>
              <a:rPr lang="en-US" dirty="0" smtClean="0"/>
              <a:t>Features </a:t>
            </a:r>
            <a:r>
              <a:rPr lang="en-US" dirty="0"/>
              <a:t>that are not used or that present a security risk should be </a:t>
            </a:r>
            <a:r>
              <a:rPr lang="en-US" dirty="0" smtClean="0"/>
              <a:t>disabled.</a:t>
            </a:r>
          </a:p>
          <a:p>
            <a:pPr lvl="1"/>
            <a:r>
              <a:rPr lang="en-US" dirty="0"/>
              <a:t>Bluetooth access is particularly problematic so </a:t>
            </a:r>
            <a:r>
              <a:rPr lang="en-US" dirty="0" smtClean="0"/>
              <a:t>users </a:t>
            </a:r>
            <a:r>
              <a:rPr lang="en-US" dirty="0"/>
              <a:t>should receive training as to the risks of </a:t>
            </a:r>
            <a:r>
              <a:rPr lang="en-US" dirty="0" smtClean="0"/>
              <a:t>Bluetooth.</a:t>
            </a:r>
            <a:endParaRPr lang="en-US" b="1" dirty="0"/>
          </a:p>
        </p:txBody>
      </p:sp>
    </p:spTree>
    <p:extLst>
      <p:ext uri="{BB962C8B-B14F-4D97-AF65-F5344CB8AC3E}">
        <p14:creationId xmlns:p14="http://schemas.microsoft.com/office/powerpoint/2010/main" val="1636574275"/>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BYOD Concerns</a:t>
            </a:r>
          </a:p>
        </p:txBody>
      </p:sp>
      <p:sp>
        <p:nvSpPr>
          <p:cNvPr id="4" name="Content Placeholder 3"/>
          <p:cNvSpPr>
            <a:spLocks noGrp="1"/>
          </p:cNvSpPr>
          <p:nvPr>
            <p:ph idx="1"/>
          </p:nvPr>
        </p:nvSpPr>
        <p:spPr/>
        <p:txBody>
          <a:bodyPr/>
          <a:lstStyle/>
          <a:p>
            <a:r>
              <a:rPr lang="en-US" dirty="0"/>
              <a:t>Permitting employees to “bring your own device” (BYOD) has </a:t>
            </a:r>
            <a:r>
              <a:rPr lang="en-US" dirty="0" smtClean="0"/>
              <a:t>many advantages </a:t>
            </a:r>
            <a:r>
              <a:rPr lang="en-US" dirty="0"/>
              <a:t>in business, and not just from the perspective of device </a:t>
            </a:r>
            <a:r>
              <a:rPr lang="en-US" dirty="0" smtClean="0"/>
              <a:t>cost.</a:t>
            </a:r>
          </a:p>
          <a:p>
            <a:r>
              <a:rPr lang="en-US" dirty="0" smtClean="0"/>
              <a:t>Users </a:t>
            </a:r>
            <a:r>
              <a:rPr lang="en-US" dirty="0"/>
              <a:t>tend to prefer having a single device rather than carrying </a:t>
            </a:r>
            <a:r>
              <a:rPr lang="en-US" dirty="0" smtClean="0"/>
              <a:t>multiple devices.</a:t>
            </a:r>
          </a:p>
          <a:p>
            <a:r>
              <a:rPr lang="en-US" dirty="0" smtClean="0"/>
              <a:t>Users </a:t>
            </a:r>
            <a:r>
              <a:rPr lang="en-US" dirty="0"/>
              <a:t>have less of a learning curve on devices they already have </a:t>
            </a:r>
            <a:r>
              <a:rPr lang="en-US" dirty="0" smtClean="0"/>
              <a:t>an interest </a:t>
            </a:r>
            <a:r>
              <a:rPr lang="en-US" dirty="0"/>
              <a:t>in learning.</a:t>
            </a:r>
          </a:p>
        </p:txBody>
      </p:sp>
    </p:spTree>
    <p:extLst>
      <p:ext uri="{BB962C8B-B14F-4D97-AF65-F5344CB8AC3E}">
        <p14:creationId xmlns:p14="http://schemas.microsoft.com/office/powerpoint/2010/main" val="3415997629"/>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BYOD </a:t>
            </a:r>
            <a:r>
              <a:rPr lang="en-US" dirty="0" smtClean="0"/>
              <a:t>Concerns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BYOD blurs the lines of data ownership.</a:t>
            </a:r>
          </a:p>
          <a:p>
            <a:pPr lvl="1"/>
            <a:r>
              <a:rPr lang="en-US" dirty="0" smtClean="0"/>
              <a:t>If </a:t>
            </a:r>
            <a:r>
              <a:rPr lang="en-US" dirty="0"/>
              <a:t>a company owns a smartphone issued to an employee, the company can repossess the phone upon employee termination</a:t>
            </a:r>
            <a:r>
              <a:rPr lang="en-US" dirty="0" smtClean="0"/>
              <a:t>.</a:t>
            </a:r>
          </a:p>
          <a:p>
            <a:pPr lvl="2"/>
            <a:r>
              <a:rPr lang="en-US" dirty="0" smtClean="0"/>
              <a:t>Practice </a:t>
            </a:r>
            <a:r>
              <a:rPr lang="en-US" dirty="0"/>
              <a:t>may protect company data by keeping the company-issued devices in the hands of employees only</a:t>
            </a:r>
            <a:r>
              <a:rPr lang="en-US" dirty="0" smtClean="0"/>
              <a:t>.</a:t>
            </a:r>
          </a:p>
          <a:p>
            <a:pPr lvl="1"/>
            <a:r>
              <a:rPr lang="en-US" dirty="0" smtClean="0"/>
              <a:t>A </a:t>
            </a:r>
            <a:r>
              <a:rPr lang="en-US" dirty="0"/>
              <a:t>company cannot rely on a simple factory reset before reissuing a </a:t>
            </a:r>
            <a:r>
              <a:rPr lang="en-US" dirty="0" smtClean="0"/>
              <a:t>device.</a:t>
            </a:r>
          </a:p>
          <a:p>
            <a:pPr lvl="1"/>
            <a:r>
              <a:rPr lang="en-US" dirty="0" smtClean="0"/>
              <a:t>Personal </a:t>
            </a:r>
            <a:r>
              <a:rPr lang="en-US" dirty="0"/>
              <a:t>device </a:t>
            </a:r>
            <a:r>
              <a:rPr lang="en-US" dirty="0" smtClean="0"/>
              <a:t>used </a:t>
            </a:r>
            <a:r>
              <a:rPr lang="en-US" dirty="0"/>
              <a:t>for business </a:t>
            </a:r>
            <a:r>
              <a:rPr lang="en-US" dirty="0" smtClean="0"/>
              <a:t>purposes </a:t>
            </a:r>
            <a:r>
              <a:rPr lang="en-US" dirty="0"/>
              <a:t>may have </a:t>
            </a:r>
            <a:r>
              <a:rPr lang="en-US" dirty="0" smtClean="0"/>
              <a:t>some </a:t>
            </a:r>
            <a:r>
              <a:rPr lang="en-US" dirty="0"/>
              <a:t>company data remains on the </a:t>
            </a:r>
            <a:r>
              <a:rPr lang="en-US" dirty="0" smtClean="0"/>
              <a:t>phone.</a:t>
            </a:r>
            <a:endParaRPr lang="en-US" dirty="0"/>
          </a:p>
        </p:txBody>
      </p:sp>
    </p:spTree>
    <p:extLst>
      <p:ext uri="{BB962C8B-B14F-4D97-AF65-F5344CB8AC3E}">
        <p14:creationId xmlns:p14="http://schemas.microsoft.com/office/powerpoint/2010/main" val="243366092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BYOD </a:t>
            </a:r>
            <a:r>
              <a:rPr lang="en-US" dirty="0" smtClean="0"/>
              <a:t>Concerns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Companies may use </a:t>
            </a:r>
            <a:r>
              <a:rPr lang="en-US" dirty="0"/>
              <a:t>separate virtual containers to keep personal data separate from corporate data and </a:t>
            </a:r>
            <a:r>
              <a:rPr lang="en-US" dirty="0" smtClean="0"/>
              <a:t>applications.</a:t>
            </a:r>
          </a:p>
          <a:p>
            <a:pPr lvl="1"/>
            <a:r>
              <a:rPr lang="en-US" dirty="0" smtClean="0"/>
              <a:t>Recommended </a:t>
            </a:r>
            <a:r>
              <a:rPr lang="en-US" dirty="0"/>
              <a:t>for devices that are used to handle highly sensitive corporate data.</a:t>
            </a:r>
          </a:p>
          <a:p>
            <a:r>
              <a:rPr lang="en-US" dirty="0" smtClean="0"/>
              <a:t>Support </a:t>
            </a:r>
            <a:r>
              <a:rPr lang="en-US" dirty="0"/>
              <a:t>costs for mobile devices are an </a:t>
            </a:r>
            <a:r>
              <a:rPr lang="en-US" dirty="0" smtClean="0"/>
              <a:t>important consideration </a:t>
            </a:r>
            <a:r>
              <a:rPr lang="en-US" dirty="0"/>
              <a:t>for </a:t>
            </a:r>
            <a:r>
              <a:rPr lang="en-US" dirty="0" smtClean="0"/>
              <a:t>corporations.</a:t>
            </a:r>
          </a:p>
          <a:p>
            <a:pPr lvl="1"/>
            <a:r>
              <a:rPr lang="en-US" dirty="0"/>
              <a:t>Each device has its own implementation of various </a:t>
            </a:r>
            <a:r>
              <a:rPr lang="en-US" dirty="0" smtClean="0"/>
              <a:t>functions.</a:t>
            </a:r>
            <a:endParaRPr lang="en-US" dirty="0"/>
          </a:p>
        </p:txBody>
      </p:sp>
    </p:spTree>
    <p:extLst>
      <p:ext uri="{BB962C8B-B14F-4D97-AF65-F5344CB8AC3E}">
        <p14:creationId xmlns:p14="http://schemas.microsoft.com/office/powerpoint/2010/main" val="3870239556"/>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BYOD </a:t>
            </a:r>
            <a:r>
              <a:rPr lang="en-US" dirty="0" smtClean="0"/>
              <a:t>Concerns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Corporate </a:t>
            </a:r>
            <a:r>
              <a:rPr lang="en-US" dirty="0"/>
              <a:t>policy should require mobile devices to be kept </a:t>
            </a:r>
            <a:r>
              <a:rPr lang="en-US" dirty="0" smtClean="0"/>
              <a:t>current with </a:t>
            </a:r>
            <a:r>
              <a:rPr lang="en-US" dirty="0"/>
              <a:t>respect to patches.</a:t>
            </a:r>
            <a:endParaRPr lang="en-US" dirty="0" smtClean="0"/>
          </a:p>
          <a:p>
            <a:pPr lvl="1"/>
            <a:r>
              <a:rPr lang="en-US" dirty="0" smtClean="0"/>
              <a:t>It is </a:t>
            </a:r>
            <a:r>
              <a:rPr lang="en-US" dirty="0"/>
              <a:t>an important best defense against viruses, malware, and </a:t>
            </a:r>
            <a:r>
              <a:rPr lang="en-US" dirty="0" smtClean="0"/>
              <a:t>other threats.</a:t>
            </a:r>
          </a:p>
          <a:p>
            <a:pPr lvl="1"/>
            <a:r>
              <a:rPr lang="en-US" dirty="0" smtClean="0"/>
              <a:t>It </a:t>
            </a:r>
            <a:r>
              <a:rPr lang="en-US" dirty="0"/>
              <a:t>is important to recognize that “</a:t>
            </a:r>
            <a:r>
              <a:rPr lang="en-US" b="1" dirty="0"/>
              <a:t>jailbreaking</a:t>
            </a:r>
            <a:r>
              <a:rPr lang="en-US" dirty="0"/>
              <a:t>” or “rooting” </a:t>
            </a:r>
            <a:r>
              <a:rPr lang="en-US" dirty="0" smtClean="0"/>
              <a:t>your device </a:t>
            </a:r>
            <a:r>
              <a:rPr lang="en-US" dirty="0"/>
              <a:t>may remove the manufacturer’s </a:t>
            </a:r>
            <a:r>
              <a:rPr lang="en-US" dirty="0" smtClean="0"/>
              <a:t>security mechanisms </a:t>
            </a:r>
            <a:r>
              <a:rPr lang="en-US" dirty="0"/>
              <a:t>and protection against malware and other </a:t>
            </a:r>
            <a:r>
              <a:rPr lang="en-US" dirty="0" smtClean="0"/>
              <a:t>threats.</a:t>
            </a:r>
            <a:endParaRPr lang="en-US" dirty="0"/>
          </a:p>
        </p:txBody>
      </p:sp>
    </p:spTree>
    <p:extLst>
      <p:ext uri="{BB962C8B-B14F-4D97-AF65-F5344CB8AC3E}">
        <p14:creationId xmlns:p14="http://schemas.microsoft.com/office/powerpoint/2010/main" val="166532435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BYOD </a:t>
            </a:r>
            <a:r>
              <a:rPr lang="en-US" dirty="0" smtClean="0"/>
              <a:t>Concerns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Mobile </a:t>
            </a:r>
            <a:r>
              <a:rPr lang="en-US" dirty="0"/>
              <a:t>devices need protection against viruses and </a:t>
            </a:r>
            <a:r>
              <a:rPr lang="en-US" dirty="0" smtClean="0"/>
              <a:t>malware.</a:t>
            </a:r>
          </a:p>
          <a:p>
            <a:pPr lvl="1"/>
            <a:r>
              <a:rPr lang="en-US" dirty="0" smtClean="0"/>
              <a:t>Antivirus </a:t>
            </a:r>
            <a:r>
              <a:rPr lang="en-US" dirty="0"/>
              <a:t>and malware protection should be employed </a:t>
            </a:r>
            <a:r>
              <a:rPr lang="en-US" dirty="0" smtClean="0"/>
              <a:t>as widely </a:t>
            </a:r>
            <a:r>
              <a:rPr lang="en-US" dirty="0"/>
              <a:t>as possible and kept </a:t>
            </a:r>
            <a:r>
              <a:rPr lang="en-US" dirty="0" smtClean="0"/>
              <a:t>up-to-date.</a:t>
            </a:r>
          </a:p>
          <a:p>
            <a:r>
              <a:rPr lang="en-US" dirty="0" smtClean="0"/>
              <a:t>Mobile </a:t>
            </a:r>
            <a:r>
              <a:rPr lang="en-US" dirty="0"/>
              <a:t>device forensics is a rapidly evolving and fast-changing field</a:t>
            </a:r>
            <a:r>
              <a:rPr lang="en-US" dirty="0" smtClean="0"/>
              <a:t>.</a:t>
            </a:r>
          </a:p>
          <a:p>
            <a:pPr lvl="1"/>
            <a:r>
              <a:rPr lang="en-US" dirty="0"/>
              <a:t>Solid forensics principles should always be followed.</a:t>
            </a:r>
            <a:endParaRPr lang="en-US" dirty="0" smtClean="0"/>
          </a:p>
        </p:txBody>
      </p:sp>
    </p:spTree>
    <p:extLst>
      <p:ext uri="{BB962C8B-B14F-4D97-AF65-F5344CB8AC3E}">
        <p14:creationId xmlns:p14="http://schemas.microsoft.com/office/powerpoint/2010/main" val="821820027"/>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BYOD </a:t>
            </a:r>
            <a:r>
              <a:rPr lang="en-US" dirty="0" smtClean="0"/>
              <a:t>Concerns (</a:t>
            </a:r>
            <a:r>
              <a:rPr lang="en-US" i="1" dirty="0" smtClean="0"/>
              <a:t>continued</a:t>
            </a:r>
            <a:r>
              <a:rPr lang="en-US" dirty="0" smtClean="0"/>
              <a:t>)</a:t>
            </a:r>
            <a:endParaRPr lang="en-US" dirty="0"/>
          </a:p>
        </p:txBody>
      </p:sp>
      <p:sp>
        <p:nvSpPr>
          <p:cNvPr id="4" name="Content Placeholder 3"/>
          <p:cNvSpPr>
            <a:spLocks noGrp="1"/>
          </p:cNvSpPr>
          <p:nvPr>
            <p:ph idx="1"/>
          </p:nvPr>
        </p:nvSpPr>
        <p:spPr>
          <a:xfrm>
            <a:off x="457200" y="1981200"/>
            <a:ext cx="8229600" cy="4876800"/>
          </a:xfrm>
        </p:spPr>
        <p:txBody>
          <a:bodyPr/>
          <a:lstStyle/>
          <a:p>
            <a:r>
              <a:rPr lang="en-US" dirty="0" smtClean="0"/>
              <a:t>Personal devices used for work may lead to strong </a:t>
            </a:r>
            <a:r>
              <a:rPr lang="en-US" dirty="0"/>
              <a:t>expectations that privacy will be </a:t>
            </a:r>
            <a:r>
              <a:rPr lang="en-US" dirty="0" smtClean="0"/>
              <a:t>protected by </a:t>
            </a:r>
            <a:r>
              <a:rPr lang="en-US" dirty="0"/>
              <a:t>the </a:t>
            </a:r>
            <a:r>
              <a:rPr lang="en-US" dirty="0" smtClean="0"/>
              <a:t>company.</a:t>
            </a:r>
          </a:p>
          <a:p>
            <a:pPr lvl="1"/>
            <a:r>
              <a:rPr lang="en-US" dirty="0" smtClean="0"/>
              <a:t>Policy </a:t>
            </a:r>
            <a:r>
              <a:rPr lang="en-US" dirty="0"/>
              <a:t>needs to consider </a:t>
            </a:r>
            <a:r>
              <a:rPr lang="en-US" dirty="0" smtClean="0"/>
              <a:t>and address this explicitly.</a:t>
            </a:r>
          </a:p>
          <a:p>
            <a:r>
              <a:rPr lang="en-US" dirty="0" smtClean="0"/>
              <a:t>Mobile </a:t>
            </a:r>
            <a:r>
              <a:rPr lang="en-US" dirty="0"/>
              <a:t>devices include on-board cameras, and the </a:t>
            </a:r>
            <a:r>
              <a:rPr lang="en-US" dirty="0" smtClean="0"/>
              <a:t>photos/videos they </a:t>
            </a:r>
            <a:r>
              <a:rPr lang="en-US" dirty="0"/>
              <a:t>take can divulge information</a:t>
            </a:r>
            <a:r>
              <a:rPr lang="en-US" dirty="0" smtClean="0"/>
              <a:t>.</a:t>
            </a:r>
          </a:p>
          <a:p>
            <a:pPr lvl="1"/>
            <a:r>
              <a:rPr lang="en-US" dirty="0" smtClean="0"/>
              <a:t>Mobile </a:t>
            </a:r>
            <a:r>
              <a:rPr lang="en-US" dirty="0"/>
              <a:t>devices </a:t>
            </a:r>
            <a:r>
              <a:rPr lang="en-US" dirty="0" smtClean="0"/>
              <a:t>may be </a:t>
            </a:r>
            <a:r>
              <a:rPr lang="en-US" dirty="0"/>
              <a:t>used for illegal purposes</a:t>
            </a:r>
            <a:r>
              <a:rPr lang="en-US" dirty="0" smtClean="0"/>
              <a:t>.</a:t>
            </a:r>
          </a:p>
          <a:p>
            <a:pPr lvl="2"/>
            <a:r>
              <a:rPr lang="en-US" dirty="0" smtClean="0"/>
              <a:t>This creates a liability for the company.</a:t>
            </a:r>
          </a:p>
        </p:txBody>
      </p:sp>
    </p:spTree>
    <p:extLst>
      <p:ext uri="{BB962C8B-B14F-4D97-AF65-F5344CB8AC3E}">
        <p14:creationId xmlns:p14="http://schemas.microsoft.com/office/powerpoint/2010/main" val="2194988185"/>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BYOD </a:t>
            </a:r>
            <a:r>
              <a:rPr lang="en-US" dirty="0" smtClean="0"/>
              <a:t>Concerns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On-boarding/off-boarding processes are essential.</a:t>
            </a:r>
            <a:endParaRPr lang="en-US" dirty="0"/>
          </a:p>
          <a:p>
            <a:pPr lvl="1"/>
            <a:r>
              <a:rPr lang="en-US" dirty="0"/>
              <a:t>When </a:t>
            </a:r>
            <a:r>
              <a:rPr lang="en-US" dirty="0" smtClean="0"/>
              <a:t>new employees </a:t>
            </a:r>
            <a:r>
              <a:rPr lang="en-US" dirty="0"/>
              <a:t>join a company, the on-boarding processes need to include provisions for mobile device </a:t>
            </a:r>
            <a:r>
              <a:rPr lang="en-US" dirty="0" smtClean="0"/>
              <a:t>responsibilities.</a:t>
            </a:r>
          </a:p>
          <a:p>
            <a:pPr lvl="1"/>
            <a:r>
              <a:rPr lang="en-US" dirty="0" smtClean="0"/>
              <a:t>Mobile devices </a:t>
            </a:r>
            <a:r>
              <a:rPr lang="en-US" dirty="0"/>
              <a:t>supplied by the company should be collected upon termination</a:t>
            </a:r>
            <a:r>
              <a:rPr lang="en-US" dirty="0" smtClean="0"/>
              <a:t>.</a:t>
            </a:r>
          </a:p>
          <a:p>
            <a:pPr lvl="1"/>
            <a:r>
              <a:rPr lang="en-US" dirty="0" smtClean="0"/>
              <a:t>BYOD </a:t>
            </a:r>
            <a:r>
              <a:rPr lang="en-US" dirty="0"/>
              <a:t>equipment should have its access to corporate resources </a:t>
            </a:r>
            <a:r>
              <a:rPr lang="en-US" dirty="0" smtClean="0"/>
              <a:t>terminated as </a:t>
            </a:r>
            <a:r>
              <a:rPr lang="en-US" dirty="0"/>
              <a:t>part of the off-boarding </a:t>
            </a:r>
            <a:r>
              <a:rPr lang="en-US" dirty="0" smtClean="0"/>
              <a:t>process.</a:t>
            </a:r>
          </a:p>
          <a:p>
            <a:pPr lvl="1"/>
            <a:r>
              <a:rPr lang="en-US" dirty="0" smtClean="0"/>
              <a:t>Regular </a:t>
            </a:r>
            <a:r>
              <a:rPr lang="en-US" dirty="0"/>
              <a:t>audits for old or </a:t>
            </a:r>
            <a:r>
              <a:rPr lang="en-US" dirty="0" smtClean="0"/>
              <a:t>unterminated accounts </a:t>
            </a:r>
            <a:r>
              <a:rPr lang="en-US" dirty="0"/>
              <a:t>should be performed to ensure prompt deletion of accounts </a:t>
            </a:r>
            <a:r>
              <a:rPr lang="en-US" dirty="0" smtClean="0"/>
              <a:t>for terminated employees.</a:t>
            </a:r>
          </a:p>
        </p:txBody>
      </p:sp>
    </p:spTree>
    <p:extLst>
      <p:ext uri="{BB962C8B-B14F-4D97-AF65-F5344CB8AC3E}">
        <p14:creationId xmlns:p14="http://schemas.microsoft.com/office/powerpoint/2010/main" val="718106534"/>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BYOD </a:t>
            </a:r>
            <a:r>
              <a:rPr lang="en-US" dirty="0" smtClean="0"/>
              <a:t>Concerns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Corporate </a:t>
            </a:r>
            <a:r>
              <a:rPr lang="en-US" dirty="0"/>
              <a:t>policies regarding BYOD devices should be consistent </a:t>
            </a:r>
            <a:r>
              <a:rPr lang="en-US" dirty="0" smtClean="0"/>
              <a:t>with your </a:t>
            </a:r>
            <a:r>
              <a:rPr lang="en-US" dirty="0"/>
              <a:t>existing computer security </a:t>
            </a:r>
            <a:r>
              <a:rPr lang="en-US" dirty="0" smtClean="0"/>
              <a:t>policies.</a:t>
            </a:r>
          </a:p>
          <a:p>
            <a:pPr lvl="1"/>
            <a:r>
              <a:rPr lang="en-US" dirty="0" smtClean="0"/>
              <a:t>Training </a:t>
            </a:r>
            <a:r>
              <a:rPr lang="en-US" dirty="0"/>
              <a:t>programs should </a:t>
            </a:r>
            <a:r>
              <a:rPr lang="en-US" dirty="0" smtClean="0"/>
              <a:t>include </a:t>
            </a:r>
            <a:r>
              <a:rPr lang="en-US" dirty="0"/>
              <a:t>instruction on mobile device security.</a:t>
            </a:r>
            <a:endParaRPr lang="en-US" dirty="0" smtClean="0"/>
          </a:p>
          <a:p>
            <a:r>
              <a:rPr lang="en-US" dirty="0" smtClean="0"/>
              <a:t>BYOD </a:t>
            </a:r>
            <a:r>
              <a:rPr lang="en-US" dirty="0"/>
              <a:t>inherently creates a conflict between personal and corporate </a:t>
            </a:r>
            <a:r>
              <a:rPr lang="en-US" dirty="0" smtClean="0"/>
              <a:t>interests.</a:t>
            </a:r>
          </a:p>
          <a:p>
            <a:pPr lvl="1"/>
            <a:r>
              <a:rPr lang="en-US" dirty="0" smtClean="0"/>
              <a:t>Corporate </a:t>
            </a:r>
            <a:r>
              <a:rPr lang="en-US" dirty="0"/>
              <a:t>BYOD policy needs to be well defined, approved by the corporate </a:t>
            </a:r>
            <a:r>
              <a:rPr lang="en-US" dirty="0" smtClean="0"/>
              <a:t>legal department</a:t>
            </a:r>
            <a:r>
              <a:rPr lang="en-US" dirty="0"/>
              <a:t>, and clearly communicated to all employees through training.</a:t>
            </a:r>
            <a:endParaRPr lang="en-US" dirty="0" smtClean="0"/>
          </a:p>
        </p:txBody>
      </p:sp>
    </p:spTree>
    <p:extLst>
      <p:ext uri="{BB962C8B-B14F-4D97-AF65-F5344CB8AC3E}">
        <p14:creationId xmlns:p14="http://schemas.microsoft.com/office/powerpoint/2010/main" val="1634921340"/>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BYOD </a:t>
            </a:r>
            <a:r>
              <a:rPr lang="en-US" dirty="0" smtClean="0"/>
              <a:t>Concerns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Mobile </a:t>
            </a:r>
            <a:r>
              <a:rPr lang="en-US" dirty="0"/>
              <a:t>devices consume connections to your corporate IT infrastructure</a:t>
            </a:r>
            <a:r>
              <a:rPr lang="en-US" dirty="0" smtClean="0"/>
              <a:t>.</a:t>
            </a:r>
          </a:p>
          <a:p>
            <a:pPr lvl="1"/>
            <a:r>
              <a:rPr lang="en-US" dirty="0"/>
              <a:t>It is recommended that load testing be performed to </a:t>
            </a:r>
            <a:r>
              <a:rPr lang="en-US" dirty="0" smtClean="0"/>
              <a:t>ensure that </a:t>
            </a:r>
            <a:r>
              <a:rPr lang="en-US" dirty="0"/>
              <a:t>your design or existing infrastructure can support the potentially </a:t>
            </a:r>
            <a:r>
              <a:rPr lang="en-US" dirty="0" smtClean="0"/>
              <a:t>large number </a:t>
            </a:r>
            <a:r>
              <a:rPr lang="en-US" dirty="0"/>
              <a:t>of connections from multiple devices</a:t>
            </a:r>
            <a:r>
              <a:rPr lang="en-US" dirty="0" smtClean="0"/>
              <a:t>.</a:t>
            </a:r>
          </a:p>
          <a:p>
            <a:pPr lvl="1"/>
            <a:r>
              <a:rPr lang="en-US" dirty="0"/>
              <a:t>Multiple connections can also create security issues when the </a:t>
            </a:r>
            <a:r>
              <a:rPr lang="en-US" dirty="0" smtClean="0"/>
              <a:t>system tracks </a:t>
            </a:r>
            <a:r>
              <a:rPr lang="en-US" dirty="0"/>
              <a:t>user accounts against multiple </a:t>
            </a:r>
            <a:r>
              <a:rPr lang="en-US" dirty="0" smtClean="0"/>
              <a:t>connections.</a:t>
            </a:r>
          </a:p>
        </p:txBody>
      </p:sp>
    </p:spTree>
    <p:extLst>
      <p:ext uri="{BB962C8B-B14F-4D97-AF65-F5344CB8AC3E}">
        <p14:creationId xmlns:p14="http://schemas.microsoft.com/office/powerpoint/2010/main" val="304083193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Networking</a:t>
            </a:r>
          </a:p>
        </p:txBody>
      </p:sp>
      <p:sp>
        <p:nvSpPr>
          <p:cNvPr id="5" name="Content Placeholder 4"/>
          <p:cNvSpPr>
            <a:spLocks noGrp="1"/>
          </p:cNvSpPr>
          <p:nvPr>
            <p:ph idx="1"/>
          </p:nvPr>
        </p:nvSpPr>
        <p:spPr/>
        <p:txBody>
          <a:bodyPr/>
          <a:lstStyle/>
          <a:p>
            <a:r>
              <a:rPr lang="en-US" dirty="0"/>
              <a:t>Networks are used to connect devices </a:t>
            </a:r>
            <a:r>
              <a:rPr lang="en-US" dirty="0" smtClean="0"/>
              <a:t>together.</a:t>
            </a:r>
          </a:p>
          <a:p>
            <a:r>
              <a:rPr lang="en-US" dirty="0" smtClean="0"/>
              <a:t>Networks </a:t>
            </a:r>
            <a:r>
              <a:rPr lang="en-US" dirty="0"/>
              <a:t>are </a:t>
            </a:r>
            <a:r>
              <a:rPr lang="en-US" dirty="0" smtClean="0"/>
              <a:t>composed of </a:t>
            </a:r>
            <a:r>
              <a:rPr lang="en-US" dirty="0"/>
              <a:t>components that perform networking functions to move data </a:t>
            </a:r>
            <a:r>
              <a:rPr lang="en-US" dirty="0" smtClean="0"/>
              <a:t>between devices.</a:t>
            </a:r>
          </a:p>
          <a:p>
            <a:r>
              <a:rPr lang="en-US" dirty="0" smtClean="0"/>
              <a:t>Networks </a:t>
            </a:r>
            <a:r>
              <a:rPr lang="en-US" dirty="0"/>
              <a:t>begin with network interface cards, then continue in layers of switches and </a:t>
            </a:r>
            <a:r>
              <a:rPr lang="en-US" dirty="0" smtClean="0"/>
              <a:t>routers.</a:t>
            </a:r>
          </a:p>
          <a:p>
            <a:r>
              <a:rPr lang="en-US" dirty="0" smtClean="0"/>
              <a:t>Specialized </a:t>
            </a:r>
            <a:r>
              <a:rPr lang="en-US" dirty="0"/>
              <a:t>networking devices are used </a:t>
            </a:r>
            <a:r>
              <a:rPr lang="en-US" dirty="0" smtClean="0"/>
              <a:t>for specific </a:t>
            </a:r>
            <a:r>
              <a:rPr lang="en-US" dirty="0"/>
              <a:t>purposes, such as security and traffic management.</a:t>
            </a:r>
          </a:p>
        </p:txBody>
      </p:sp>
    </p:spTree>
    <p:extLst>
      <p:ext uri="{BB962C8B-B14F-4D97-AF65-F5344CB8AC3E}">
        <p14:creationId xmlns:p14="http://schemas.microsoft.com/office/powerpoint/2010/main" val="2865766721"/>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BYOD </a:t>
            </a:r>
            <a:r>
              <a:rPr lang="en-US" dirty="0" smtClean="0"/>
              <a:t>Concerns (</a:t>
            </a:r>
            <a:r>
              <a:rPr lang="en-US" i="1" dirty="0" smtClean="0"/>
              <a:t>continued</a:t>
            </a:r>
            <a:r>
              <a:rPr lang="en-US" dirty="0" smtClean="0"/>
              <a:t>)</a:t>
            </a:r>
            <a:endParaRPr lang="en-US" dirty="0"/>
          </a:p>
        </p:txBody>
      </p:sp>
      <p:sp>
        <p:nvSpPr>
          <p:cNvPr id="4" name="Content Placeholder 3"/>
          <p:cNvSpPr>
            <a:spLocks noGrp="1"/>
          </p:cNvSpPr>
          <p:nvPr>
            <p:ph idx="1"/>
          </p:nvPr>
        </p:nvSpPr>
        <p:spPr>
          <a:xfrm>
            <a:off x="457200" y="1981200"/>
            <a:ext cx="8229600" cy="4876800"/>
          </a:xfrm>
        </p:spPr>
        <p:txBody>
          <a:bodyPr/>
          <a:lstStyle/>
          <a:p>
            <a:r>
              <a:rPr lang="en-US" dirty="0" smtClean="0"/>
              <a:t>Many security </a:t>
            </a:r>
            <a:r>
              <a:rPr lang="en-US" dirty="0"/>
              <a:t>challenges </a:t>
            </a:r>
            <a:r>
              <a:rPr lang="en-US" dirty="0" smtClean="0"/>
              <a:t>are presented </a:t>
            </a:r>
            <a:r>
              <a:rPr lang="en-US" dirty="0"/>
              <a:t>by mobile devices used for corporate </a:t>
            </a:r>
            <a:r>
              <a:rPr lang="en-US" dirty="0" smtClean="0"/>
              <a:t>business.</a:t>
            </a:r>
          </a:p>
          <a:p>
            <a:pPr lvl="1"/>
            <a:r>
              <a:rPr lang="en-US" dirty="0" smtClean="0"/>
              <a:t>Make </a:t>
            </a:r>
            <a:r>
              <a:rPr lang="en-US" dirty="0"/>
              <a:t>sure you have solid legal review of policies.</a:t>
            </a:r>
          </a:p>
          <a:p>
            <a:pPr lvl="1"/>
            <a:r>
              <a:rPr lang="en-US" dirty="0" smtClean="0"/>
              <a:t>One challenge is </a:t>
            </a:r>
            <a:r>
              <a:rPr lang="en-US" dirty="0"/>
              <a:t>the possibility </a:t>
            </a:r>
            <a:r>
              <a:rPr lang="en-US" dirty="0" smtClean="0"/>
              <a:t>that mobile devices will </a:t>
            </a:r>
            <a:r>
              <a:rPr lang="en-US" dirty="0"/>
              <a:t>be used for illegal purposes</a:t>
            </a:r>
            <a:r>
              <a:rPr lang="en-US" dirty="0" smtClean="0"/>
              <a:t>.</a:t>
            </a:r>
          </a:p>
          <a:p>
            <a:pPr lvl="2"/>
            <a:r>
              <a:rPr lang="en-US" dirty="0" smtClean="0"/>
              <a:t>Can </a:t>
            </a:r>
            <a:r>
              <a:rPr lang="en-US" dirty="0"/>
              <a:t>create liability </a:t>
            </a:r>
            <a:r>
              <a:rPr lang="en-US" dirty="0" smtClean="0"/>
              <a:t>if </a:t>
            </a:r>
            <a:r>
              <a:rPr lang="en-US" dirty="0"/>
              <a:t>it is a company-owned </a:t>
            </a:r>
            <a:r>
              <a:rPr lang="en-US" dirty="0" smtClean="0"/>
              <a:t>device</a:t>
            </a:r>
          </a:p>
          <a:p>
            <a:r>
              <a:rPr lang="en-US" dirty="0" smtClean="0"/>
              <a:t>An acceptable use policy should address authorized </a:t>
            </a:r>
            <a:r>
              <a:rPr lang="en-US" dirty="0"/>
              <a:t>usage of corporate devices for personal </a:t>
            </a:r>
            <a:r>
              <a:rPr lang="en-US" dirty="0" smtClean="0"/>
              <a:t>purposes.</a:t>
            </a:r>
          </a:p>
          <a:p>
            <a:pPr lvl="1"/>
            <a:r>
              <a:rPr lang="en-US" dirty="0"/>
              <a:t>Disciplinary actions for violation </a:t>
            </a:r>
            <a:r>
              <a:rPr lang="en-US" dirty="0" smtClean="0"/>
              <a:t>should </a:t>
            </a:r>
            <a:r>
              <a:rPr lang="en-US" dirty="0"/>
              <a:t>be defined.</a:t>
            </a:r>
            <a:endParaRPr lang="en-US" dirty="0" smtClean="0"/>
          </a:p>
        </p:txBody>
      </p:sp>
    </p:spTree>
    <p:extLst>
      <p:ext uri="{BB962C8B-B14F-4D97-AF65-F5344CB8AC3E}">
        <p14:creationId xmlns:p14="http://schemas.microsoft.com/office/powerpoint/2010/main" val="2203901031"/>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Location </a:t>
            </a:r>
            <a:r>
              <a:rPr lang="en-US" dirty="0" smtClean="0"/>
              <a:t>Services</a:t>
            </a:r>
            <a:endParaRPr lang="en-US" dirty="0"/>
          </a:p>
        </p:txBody>
      </p:sp>
      <p:sp>
        <p:nvSpPr>
          <p:cNvPr id="4" name="Content Placeholder 3"/>
          <p:cNvSpPr>
            <a:spLocks noGrp="1"/>
          </p:cNvSpPr>
          <p:nvPr>
            <p:ph idx="1"/>
          </p:nvPr>
        </p:nvSpPr>
        <p:spPr/>
        <p:txBody>
          <a:bodyPr/>
          <a:lstStyle/>
          <a:p>
            <a:r>
              <a:rPr lang="en-US" dirty="0"/>
              <a:t>Mobile devices by their specific nature can move, and hence location </a:t>
            </a:r>
            <a:r>
              <a:rPr lang="en-US" dirty="0" smtClean="0"/>
              <a:t>of the </a:t>
            </a:r>
            <a:r>
              <a:rPr lang="en-US" dirty="0"/>
              <a:t>device can have significant ramifications with respect to its </a:t>
            </a:r>
            <a:r>
              <a:rPr lang="en-US" dirty="0" smtClean="0"/>
              <a:t>use.</a:t>
            </a:r>
          </a:p>
          <a:p>
            <a:r>
              <a:rPr lang="en-US" dirty="0" smtClean="0"/>
              <a:t>Mobile devices </a:t>
            </a:r>
            <a:r>
              <a:rPr lang="en-US" dirty="0"/>
              <a:t>can connect to multiple public Wi-Fi locations, and they can provide users with navigation and other location context-sensitive information, such as a local </a:t>
            </a:r>
            <a:r>
              <a:rPr lang="en-US" dirty="0" smtClean="0"/>
              <a:t>sale.</a:t>
            </a:r>
          </a:p>
          <a:p>
            <a:r>
              <a:rPr lang="en-US" dirty="0" smtClean="0"/>
              <a:t>To </a:t>
            </a:r>
            <a:r>
              <a:rPr lang="en-US" dirty="0"/>
              <a:t>enable this functionality, location services </a:t>
            </a:r>
            <a:r>
              <a:rPr lang="en-US" dirty="0" smtClean="0"/>
              <a:t>are a </a:t>
            </a:r>
            <a:r>
              <a:rPr lang="en-US" dirty="0"/>
              <a:t>set of functions to enable, yet control, the location information </a:t>
            </a:r>
            <a:r>
              <a:rPr lang="en-US" dirty="0" smtClean="0"/>
              <a:t>possessed by </a:t>
            </a:r>
            <a:r>
              <a:rPr lang="en-US" dirty="0"/>
              <a:t>the device.</a:t>
            </a:r>
          </a:p>
        </p:txBody>
      </p:sp>
    </p:spTree>
    <p:extLst>
      <p:ext uri="{BB962C8B-B14F-4D97-AF65-F5344CB8AC3E}">
        <p14:creationId xmlns:p14="http://schemas.microsoft.com/office/powerpoint/2010/main" val="4036852239"/>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Location </a:t>
            </a:r>
            <a:r>
              <a:rPr lang="en-US" dirty="0" smtClean="0"/>
              <a:t>Services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a:t>Geo-tagging is the posting of location information into a data stream signifying where the device was when the stream was created</a:t>
            </a:r>
            <a:r>
              <a:rPr lang="en-US" dirty="0" smtClean="0"/>
              <a:t>.</a:t>
            </a:r>
          </a:p>
          <a:p>
            <a:pPr lvl="1"/>
            <a:r>
              <a:rPr lang="en-US" dirty="0"/>
              <a:t>As many </a:t>
            </a:r>
            <a:r>
              <a:rPr lang="en-US" dirty="0" smtClean="0"/>
              <a:t>mobile devices </a:t>
            </a:r>
            <a:r>
              <a:rPr lang="en-US" dirty="0"/>
              <a:t>include on-board cameras, and the photos/videos they take </a:t>
            </a:r>
            <a:r>
              <a:rPr lang="en-US" dirty="0" smtClean="0"/>
              <a:t>can divulge </a:t>
            </a:r>
            <a:r>
              <a:rPr lang="en-US" dirty="0"/>
              <a:t>information, geo-tagging can make location part of any picture </a:t>
            </a:r>
            <a:r>
              <a:rPr lang="en-US" dirty="0" smtClean="0"/>
              <a:t>or video.</a:t>
            </a:r>
          </a:p>
          <a:p>
            <a:pPr lvl="1"/>
            <a:r>
              <a:rPr lang="en-US" dirty="0" smtClean="0"/>
              <a:t>This </a:t>
            </a:r>
            <a:r>
              <a:rPr lang="en-US" dirty="0"/>
              <a:t>information can be associated with anything the camera </a:t>
            </a:r>
            <a:r>
              <a:rPr lang="en-US" dirty="0" smtClean="0"/>
              <a:t>can image—whiteboards</a:t>
            </a:r>
            <a:r>
              <a:rPr lang="en-US" dirty="0"/>
              <a:t>, documents, even the location of the device when </a:t>
            </a:r>
            <a:r>
              <a:rPr lang="en-US" dirty="0" smtClean="0"/>
              <a:t>the photo/video </a:t>
            </a:r>
            <a:r>
              <a:rPr lang="en-US" dirty="0"/>
              <a:t>was taken via </a:t>
            </a:r>
            <a:r>
              <a:rPr lang="en-US" b="1" dirty="0"/>
              <a:t>geo-tagging</a:t>
            </a:r>
            <a:r>
              <a:rPr lang="en-US" dirty="0"/>
              <a:t>.</a:t>
            </a:r>
          </a:p>
        </p:txBody>
      </p:sp>
    </p:spTree>
    <p:extLst>
      <p:ext uri="{BB962C8B-B14F-4D97-AF65-F5344CB8AC3E}">
        <p14:creationId xmlns:p14="http://schemas.microsoft.com/office/powerpoint/2010/main" val="3286037722"/>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Mobile Application Security</a:t>
            </a:r>
          </a:p>
        </p:txBody>
      </p:sp>
      <p:sp>
        <p:nvSpPr>
          <p:cNvPr id="4" name="Content Placeholder 3"/>
          <p:cNvSpPr>
            <a:spLocks noGrp="1"/>
          </p:cNvSpPr>
          <p:nvPr>
            <p:ph idx="1"/>
          </p:nvPr>
        </p:nvSpPr>
        <p:spPr/>
        <p:txBody>
          <a:bodyPr/>
          <a:lstStyle/>
          <a:p>
            <a:r>
              <a:rPr lang="en-US" dirty="0" smtClean="0"/>
              <a:t>Applications that run </a:t>
            </a:r>
            <a:r>
              <a:rPr lang="en-US" dirty="0"/>
              <a:t>on the devices </a:t>
            </a:r>
            <a:r>
              <a:rPr lang="en-US" dirty="0" smtClean="0"/>
              <a:t>represent </a:t>
            </a:r>
            <a:r>
              <a:rPr lang="en-US" dirty="0"/>
              <a:t>security threats to the information that </a:t>
            </a:r>
            <a:r>
              <a:rPr lang="en-US" dirty="0" smtClean="0"/>
              <a:t>is stored </a:t>
            </a:r>
            <a:r>
              <a:rPr lang="en-US" dirty="0"/>
              <a:t>on and processed by the device</a:t>
            </a:r>
            <a:r>
              <a:rPr lang="en-US" dirty="0" smtClean="0"/>
              <a:t>.</a:t>
            </a:r>
          </a:p>
          <a:p>
            <a:r>
              <a:rPr lang="en-US" dirty="0" smtClean="0"/>
              <a:t>Applications </a:t>
            </a:r>
            <a:r>
              <a:rPr lang="en-US" dirty="0"/>
              <a:t>are the software elements that can be used to violate security, even when the user is not aware.</a:t>
            </a:r>
          </a:p>
          <a:p>
            <a:r>
              <a:rPr lang="en-US" dirty="0"/>
              <a:t>Many games and utilities offer value to the user, but at the same time </a:t>
            </a:r>
            <a:r>
              <a:rPr lang="en-US" dirty="0" smtClean="0"/>
              <a:t>they scrape </a:t>
            </a:r>
            <a:r>
              <a:rPr lang="en-US" dirty="0"/>
              <a:t>information stores on the device for information.</a:t>
            </a:r>
          </a:p>
        </p:txBody>
      </p:sp>
    </p:spTree>
    <p:extLst>
      <p:ext uri="{BB962C8B-B14F-4D97-AF65-F5344CB8AC3E}">
        <p14:creationId xmlns:p14="http://schemas.microsoft.com/office/powerpoint/2010/main" val="970906940"/>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Mobile Application </a:t>
            </a:r>
            <a:r>
              <a:rPr lang="en-US" dirty="0" smtClean="0"/>
              <a:t>Security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a:t>Application </a:t>
            </a:r>
            <a:r>
              <a:rPr lang="en-US" dirty="0" smtClean="0"/>
              <a:t>control</a:t>
            </a:r>
          </a:p>
          <a:p>
            <a:pPr lvl="1"/>
            <a:r>
              <a:rPr lang="en-US" dirty="0"/>
              <a:t>V</a:t>
            </a:r>
            <a:r>
              <a:rPr lang="en-US" dirty="0" smtClean="0"/>
              <a:t>endors </a:t>
            </a:r>
            <a:r>
              <a:rPr lang="en-US" dirty="0"/>
              <a:t>do a reasonable job </a:t>
            </a:r>
            <a:r>
              <a:rPr lang="en-US" dirty="0" smtClean="0"/>
              <a:t>of making </a:t>
            </a:r>
            <a:r>
              <a:rPr lang="en-US" dirty="0"/>
              <a:t>sure that </a:t>
            </a:r>
            <a:r>
              <a:rPr lang="en-US" dirty="0" smtClean="0"/>
              <a:t>offered apps </a:t>
            </a:r>
            <a:r>
              <a:rPr lang="en-US" dirty="0"/>
              <a:t>are approved and </a:t>
            </a:r>
            <a:r>
              <a:rPr lang="en-US" dirty="0" smtClean="0"/>
              <a:t>do not </a:t>
            </a:r>
            <a:r>
              <a:rPr lang="en-US" dirty="0"/>
              <a:t>create an overt security </a:t>
            </a:r>
            <a:r>
              <a:rPr lang="en-US" dirty="0" smtClean="0"/>
              <a:t>risk.</a:t>
            </a:r>
            <a:endParaRPr lang="en-US" dirty="0"/>
          </a:p>
          <a:p>
            <a:pPr lvl="1"/>
            <a:r>
              <a:rPr lang="en-US" dirty="0" smtClean="0"/>
              <a:t>Many </a:t>
            </a:r>
            <a:r>
              <a:rPr lang="en-US" dirty="0"/>
              <a:t>apps request access to various information stores on the mobile device as part of their business model</a:t>
            </a:r>
            <a:r>
              <a:rPr lang="en-US" dirty="0" smtClean="0"/>
              <a:t>.</a:t>
            </a:r>
          </a:p>
          <a:p>
            <a:pPr lvl="1"/>
            <a:r>
              <a:rPr lang="en-US" dirty="0"/>
              <a:t>Understanding what access </a:t>
            </a:r>
            <a:r>
              <a:rPr lang="en-US" dirty="0" smtClean="0"/>
              <a:t>is requested </a:t>
            </a:r>
            <a:r>
              <a:rPr lang="en-US" dirty="0"/>
              <a:t>and approved upon installation of apps is an important </a:t>
            </a:r>
            <a:r>
              <a:rPr lang="en-US" dirty="0" smtClean="0"/>
              <a:t>security precaution.</a:t>
            </a:r>
          </a:p>
          <a:p>
            <a:pPr lvl="1"/>
            <a:r>
              <a:rPr lang="en-US" dirty="0" smtClean="0"/>
              <a:t>Your company </a:t>
            </a:r>
            <a:r>
              <a:rPr lang="en-US" dirty="0"/>
              <a:t>may have to restrict the types of apps that can </a:t>
            </a:r>
            <a:r>
              <a:rPr lang="en-US" dirty="0" smtClean="0"/>
              <a:t>be downloaded </a:t>
            </a:r>
            <a:r>
              <a:rPr lang="en-US" dirty="0"/>
              <a:t>and used on mobile devices</a:t>
            </a:r>
            <a:r>
              <a:rPr lang="en-US" dirty="0" smtClean="0"/>
              <a:t>.</a:t>
            </a:r>
            <a:endParaRPr lang="en-US" dirty="0"/>
          </a:p>
        </p:txBody>
      </p:sp>
    </p:spTree>
    <p:extLst>
      <p:ext uri="{BB962C8B-B14F-4D97-AF65-F5344CB8AC3E}">
        <p14:creationId xmlns:p14="http://schemas.microsoft.com/office/powerpoint/2010/main" val="2192078698"/>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Mobile Application </a:t>
            </a:r>
            <a:r>
              <a:rPr lang="en-US" dirty="0" smtClean="0"/>
              <a:t>Security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a:t>Key and </a:t>
            </a:r>
            <a:r>
              <a:rPr lang="en-US" dirty="0" smtClean="0"/>
              <a:t>credential management</a:t>
            </a:r>
          </a:p>
          <a:p>
            <a:pPr lvl="1"/>
            <a:r>
              <a:rPr lang="en-US" dirty="0" smtClean="0"/>
              <a:t>Key </a:t>
            </a:r>
            <a:r>
              <a:rPr lang="en-US" dirty="0"/>
              <a:t>and credential management services are being integrated into most MDM services to ensure </a:t>
            </a:r>
            <a:r>
              <a:rPr lang="en-US" dirty="0" smtClean="0"/>
              <a:t>that existing </a:t>
            </a:r>
            <a:r>
              <a:rPr lang="en-US" dirty="0"/>
              <a:t>strong policies and procedures can be extended to mobile </a:t>
            </a:r>
            <a:r>
              <a:rPr lang="en-US" dirty="0" smtClean="0"/>
              <a:t>platforms securely.</a:t>
            </a:r>
          </a:p>
          <a:p>
            <a:pPr lvl="2"/>
            <a:r>
              <a:rPr lang="en-US" dirty="0" smtClean="0"/>
              <a:t>These </a:t>
            </a:r>
            <a:r>
              <a:rPr lang="en-US" dirty="0"/>
              <a:t>services include protection of keys for digital signatures </a:t>
            </a:r>
            <a:r>
              <a:rPr lang="en-US" dirty="0" smtClean="0"/>
              <a:t>and S/MIME </a:t>
            </a:r>
            <a:r>
              <a:rPr lang="en-US" dirty="0"/>
              <a:t>encryption and </a:t>
            </a:r>
            <a:r>
              <a:rPr lang="en-US" dirty="0" smtClean="0"/>
              <a:t>decryption.</a:t>
            </a:r>
          </a:p>
          <a:p>
            <a:pPr lvl="1"/>
            <a:r>
              <a:rPr lang="en-US" dirty="0" smtClean="0"/>
              <a:t>Keys </a:t>
            </a:r>
            <a:r>
              <a:rPr lang="en-US" dirty="0"/>
              <a:t>and credentials are among </a:t>
            </a:r>
            <a:r>
              <a:rPr lang="en-US" dirty="0" smtClean="0"/>
              <a:t>the highest-value </a:t>
            </a:r>
            <a:r>
              <a:rPr lang="en-US" dirty="0"/>
              <a:t>items that can be found on mobile devices, so ensuring protection for them is a key element in mobile device security</a:t>
            </a:r>
            <a:r>
              <a:rPr lang="en-US" dirty="0" smtClean="0"/>
              <a:t>.</a:t>
            </a:r>
          </a:p>
        </p:txBody>
      </p:sp>
    </p:spTree>
    <p:extLst>
      <p:ext uri="{BB962C8B-B14F-4D97-AF65-F5344CB8AC3E}">
        <p14:creationId xmlns:p14="http://schemas.microsoft.com/office/powerpoint/2010/main" val="2651588070"/>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Mobile Application </a:t>
            </a:r>
            <a:r>
              <a:rPr lang="en-US" dirty="0" smtClean="0"/>
              <a:t>Security (</a:t>
            </a:r>
            <a:r>
              <a:rPr lang="en-US" i="1" dirty="0" smtClean="0"/>
              <a:t>continued</a:t>
            </a:r>
            <a:r>
              <a:rPr lang="en-US" dirty="0" smtClean="0"/>
              <a:t>)</a:t>
            </a:r>
            <a:endParaRPr lang="en-US" dirty="0"/>
          </a:p>
        </p:txBody>
      </p:sp>
      <p:sp>
        <p:nvSpPr>
          <p:cNvPr id="4" name="Content Placeholder 3"/>
          <p:cNvSpPr>
            <a:spLocks noGrp="1"/>
          </p:cNvSpPr>
          <p:nvPr>
            <p:ph idx="1"/>
          </p:nvPr>
        </p:nvSpPr>
        <p:spPr>
          <a:xfrm>
            <a:off x="457200" y="1981200"/>
            <a:ext cx="8229600" cy="4495800"/>
          </a:xfrm>
        </p:spPr>
        <p:txBody>
          <a:bodyPr/>
          <a:lstStyle/>
          <a:p>
            <a:r>
              <a:rPr lang="en-US" dirty="0" smtClean="0"/>
              <a:t>Authentication</a:t>
            </a:r>
          </a:p>
          <a:p>
            <a:pPr lvl="1"/>
            <a:r>
              <a:rPr lang="en-US" dirty="0"/>
              <a:t>When mobile devices are used to access business networks, </a:t>
            </a:r>
            <a:r>
              <a:rPr lang="en-US" dirty="0" smtClean="0"/>
              <a:t>authentication becomes </a:t>
            </a:r>
            <a:r>
              <a:rPr lang="en-US" dirty="0"/>
              <a:t>an </a:t>
            </a:r>
            <a:r>
              <a:rPr lang="en-US" dirty="0" smtClean="0"/>
              <a:t>issue.</a:t>
            </a:r>
          </a:p>
          <a:p>
            <a:pPr lvl="1"/>
            <a:r>
              <a:rPr lang="en-US" dirty="0" smtClean="0"/>
              <a:t>Mobile device can </a:t>
            </a:r>
            <a:r>
              <a:rPr lang="en-US" dirty="0"/>
              <a:t>store </a:t>
            </a:r>
            <a:r>
              <a:rPr lang="en-US" dirty="0" smtClean="0"/>
              <a:t>certificates.</a:t>
            </a:r>
          </a:p>
          <a:p>
            <a:pPr lvl="2"/>
            <a:r>
              <a:rPr lang="en-US" dirty="0" smtClean="0"/>
              <a:t>The </a:t>
            </a:r>
            <a:r>
              <a:rPr lang="en-US" dirty="0"/>
              <a:t>authentication </a:t>
            </a:r>
            <a:r>
              <a:rPr lang="en-US" dirty="0" smtClean="0"/>
              <a:t>problem is moved to the endpoint</a:t>
            </a:r>
            <a:r>
              <a:rPr lang="en-US" dirty="0"/>
              <a:t>, where it relies on passcodes, screen-locks</a:t>
            </a:r>
            <a:r>
              <a:rPr lang="en-US" dirty="0" smtClean="0"/>
              <a:t>, and </a:t>
            </a:r>
            <a:r>
              <a:rPr lang="en-US" dirty="0"/>
              <a:t>other mobile device protections</a:t>
            </a:r>
            <a:r>
              <a:rPr lang="en-US" dirty="0" smtClean="0"/>
              <a:t>.</a:t>
            </a:r>
          </a:p>
          <a:p>
            <a:pPr lvl="2"/>
            <a:r>
              <a:rPr lang="en-US" dirty="0"/>
              <a:t>These can be </a:t>
            </a:r>
            <a:r>
              <a:rPr lang="en-US" dirty="0" smtClean="0"/>
              <a:t>weak unless structured together.</a:t>
            </a:r>
          </a:p>
          <a:p>
            <a:pPr lvl="1"/>
            <a:r>
              <a:rPr lang="en-US" dirty="0"/>
              <a:t>The risk in mobile authentication is that strong credentials stored in </a:t>
            </a:r>
            <a:r>
              <a:rPr lang="en-US" dirty="0" smtClean="0"/>
              <a:t>the device </a:t>
            </a:r>
            <a:r>
              <a:rPr lang="en-US" dirty="0"/>
              <a:t>are protected by the less rigorous passcode and the end user</a:t>
            </a:r>
            <a:r>
              <a:rPr lang="en-US" dirty="0" smtClean="0"/>
              <a:t>.</a:t>
            </a:r>
            <a:endParaRPr lang="en-US" dirty="0"/>
          </a:p>
        </p:txBody>
      </p:sp>
    </p:spTree>
    <p:extLst>
      <p:ext uri="{BB962C8B-B14F-4D97-AF65-F5344CB8AC3E}">
        <p14:creationId xmlns:p14="http://schemas.microsoft.com/office/powerpoint/2010/main" val="1425474501"/>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Mobile Application </a:t>
            </a:r>
            <a:r>
              <a:rPr lang="en-US" dirty="0" smtClean="0"/>
              <a:t>Security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a:t>Application </a:t>
            </a:r>
            <a:r>
              <a:rPr lang="en-US" dirty="0" smtClean="0"/>
              <a:t>whitelisting</a:t>
            </a:r>
          </a:p>
          <a:p>
            <a:pPr lvl="1"/>
            <a:r>
              <a:rPr lang="en-US" dirty="0"/>
              <a:t>Application whitelisting </a:t>
            </a:r>
            <a:r>
              <a:rPr lang="en-US" dirty="0" smtClean="0"/>
              <a:t>and blacklisting </a:t>
            </a:r>
            <a:r>
              <a:rPr lang="en-US" dirty="0"/>
              <a:t>enables you to control and block applications available on </a:t>
            </a:r>
            <a:r>
              <a:rPr lang="en-US" dirty="0" smtClean="0"/>
              <a:t>the device.</a:t>
            </a:r>
          </a:p>
          <a:p>
            <a:pPr lvl="1"/>
            <a:r>
              <a:rPr lang="en-US" dirty="0" smtClean="0"/>
              <a:t>Application </a:t>
            </a:r>
            <a:r>
              <a:rPr lang="en-US" dirty="0"/>
              <a:t>whitelisting can improve security by </a:t>
            </a:r>
            <a:r>
              <a:rPr lang="en-US" dirty="0" smtClean="0"/>
              <a:t>preventing unapproved </a:t>
            </a:r>
            <a:r>
              <a:rPr lang="en-US" dirty="0"/>
              <a:t>applications from being installed and run on </a:t>
            </a:r>
            <a:r>
              <a:rPr lang="en-US" dirty="0" smtClean="0"/>
              <a:t>the device.</a:t>
            </a:r>
          </a:p>
          <a:p>
            <a:r>
              <a:rPr lang="en-US" dirty="0" smtClean="0"/>
              <a:t>Encryption</a:t>
            </a:r>
          </a:p>
          <a:p>
            <a:pPr lvl="1"/>
            <a:r>
              <a:rPr lang="en-US" dirty="0" smtClean="0"/>
              <a:t>Encrypt both the device and applications.</a:t>
            </a:r>
          </a:p>
          <a:p>
            <a:pPr lvl="1"/>
            <a:r>
              <a:rPr lang="en-US" dirty="0"/>
              <a:t>The only way to segregate data within the device is for apps to manage their own data </a:t>
            </a:r>
            <a:r>
              <a:rPr lang="en-US" dirty="0" smtClean="0"/>
              <a:t>stores through </a:t>
            </a:r>
            <a:r>
              <a:rPr lang="en-US" dirty="0"/>
              <a:t>app-specific encryption</a:t>
            </a:r>
            <a:r>
              <a:rPr lang="en-US" dirty="0" smtClean="0"/>
              <a:t>.</a:t>
            </a:r>
            <a:endParaRPr lang="en-US" dirty="0"/>
          </a:p>
        </p:txBody>
      </p:sp>
    </p:spTree>
    <p:extLst>
      <p:ext uri="{BB962C8B-B14F-4D97-AF65-F5344CB8AC3E}">
        <p14:creationId xmlns:p14="http://schemas.microsoft.com/office/powerpoint/2010/main" val="790015018"/>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Mobile Application </a:t>
            </a:r>
            <a:r>
              <a:rPr lang="en-US" dirty="0" smtClean="0"/>
              <a:t>Security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Transitive trust/authentication</a:t>
            </a:r>
          </a:p>
          <a:p>
            <a:pPr lvl="1"/>
            <a:r>
              <a:rPr lang="en-US" dirty="0" smtClean="0"/>
              <a:t>Trust </a:t>
            </a:r>
            <a:r>
              <a:rPr lang="en-US" dirty="0"/>
              <a:t>relationships can be very complex </a:t>
            </a:r>
            <a:r>
              <a:rPr lang="en-US" dirty="0" smtClean="0"/>
              <a:t>in mobile </a:t>
            </a:r>
            <a:r>
              <a:rPr lang="en-US" dirty="0"/>
              <a:t>devices, and often security aspects </a:t>
            </a:r>
            <a:r>
              <a:rPr lang="en-US" dirty="0" smtClean="0"/>
              <a:t>are not </a:t>
            </a:r>
            <a:r>
              <a:rPr lang="en-US" dirty="0"/>
              <a:t>properly implemented</a:t>
            </a:r>
            <a:r>
              <a:rPr lang="en-US" dirty="0" smtClean="0"/>
              <a:t>.</a:t>
            </a:r>
          </a:p>
          <a:p>
            <a:pPr lvl="1"/>
            <a:r>
              <a:rPr lang="en-US" dirty="0"/>
              <a:t>Mobile devices tend to be used across numerous systems, including business, personal, public, and </a:t>
            </a:r>
            <a:r>
              <a:rPr lang="en-US" dirty="0" smtClean="0"/>
              <a:t>private.</a:t>
            </a:r>
          </a:p>
          <a:p>
            <a:pPr lvl="2"/>
            <a:r>
              <a:rPr lang="en-US" dirty="0" smtClean="0"/>
              <a:t>This </a:t>
            </a:r>
            <a:r>
              <a:rPr lang="en-US" dirty="0"/>
              <a:t>greatly expands the risk profile </a:t>
            </a:r>
            <a:r>
              <a:rPr lang="en-US" dirty="0" smtClean="0"/>
              <a:t>and opportunity </a:t>
            </a:r>
            <a:r>
              <a:rPr lang="en-US" dirty="0"/>
              <a:t>for transitive trust–based attacks</a:t>
            </a:r>
            <a:r>
              <a:rPr lang="en-US" dirty="0" smtClean="0"/>
              <a:t>.</a:t>
            </a:r>
          </a:p>
          <a:p>
            <a:pPr lvl="2"/>
            <a:r>
              <a:rPr lang="en-US" dirty="0" smtClean="0"/>
              <a:t>As </a:t>
            </a:r>
            <a:r>
              <a:rPr lang="en-US" dirty="0"/>
              <a:t>with all other applications, mobile applications should be carefully reviewed to ensure that </a:t>
            </a:r>
            <a:r>
              <a:rPr lang="en-US" dirty="0" smtClean="0"/>
              <a:t>trust relationships </a:t>
            </a:r>
            <a:r>
              <a:rPr lang="en-US" dirty="0"/>
              <a:t>are secure.</a:t>
            </a:r>
          </a:p>
        </p:txBody>
      </p:sp>
    </p:spTree>
    <p:extLst>
      <p:ext uri="{BB962C8B-B14F-4D97-AF65-F5344CB8AC3E}">
        <p14:creationId xmlns:p14="http://schemas.microsoft.com/office/powerpoint/2010/main" val="3539589010"/>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smtClean="0"/>
              <a:t>Chapter Summary</a:t>
            </a:r>
          </a:p>
        </p:txBody>
      </p:sp>
      <p:sp>
        <p:nvSpPr>
          <p:cNvPr id="29699" name="Content Placeholder 2"/>
          <p:cNvSpPr>
            <a:spLocks noGrp="1"/>
          </p:cNvSpPr>
          <p:nvPr>
            <p:ph idx="1"/>
          </p:nvPr>
        </p:nvSpPr>
        <p:spPr/>
        <p:txBody>
          <a:bodyPr/>
          <a:lstStyle/>
          <a:p>
            <a:r>
              <a:rPr lang="en-US" altLang="en-US" dirty="0"/>
              <a:t>Describe the different wireless systems in use today.</a:t>
            </a:r>
          </a:p>
          <a:p>
            <a:r>
              <a:rPr lang="en-US" altLang="en-US" dirty="0"/>
              <a:t>Detail WAP and its security implications.</a:t>
            </a:r>
          </a:p>
          <a:p>
            <a:r>
              <a:rPr lang="en-US" altLang="en-US" dirty="0"/>
              <a:t>Identify 802.11’s security issues and possible solutions.</a:t>
            </a:r>
          </a:p>
          <a:p>
            <a:r>
              <a:rPr lang="en-US" altLang="en-US" dirty="0"/>
              <a:t>Examine the elements needed for enterprise wireless deployment.</a:t>
            </a:r>
          </a:p>
          <a:p>
            <a:r>
              <a:rPr lang="en-US" altLang="en-US" dirty="0"/>
              <a:t>Examine the security of mobile systems.</a:t>
            </a:r>
            <a:endParaRPr lang="en-US" altLang="en-US" dirty="0" smtClean="0"/>
          </a:p>
        </p:txBody>
      </p:sp>
    </p:spTree>
    <p:extLst>
      <p:ext uri="{BB962C8B-B14F-4D97-AF65-F5344CB8AC3E}">
        <p14:creationId xmlns:p14="http://schemas.microsoft.com/office/powerpoint/2010/main" val="86412655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Network Interface Cards</a:t>
            </a:r>
            <a:endParaRPr lang="en-US" dirty="0" smtClean="0"/>
          </a:p>
        </p:txBody>
      </p:sp>
      <p:sp>
        <p:nvSpPr>
          <p:cNvPr id="13315" name="Rectangle 3"/>
          <p:cNvSpPr>
            <a:spLocks noGrp="1" noChangeArrowheads="1"/>
          </p:cNvSpPr>
          <p:nvPr>
            <p:ph idx="1"/>
          </p:nvPr>
        </p:nvSpPr>
        <p:spPr/>
        <p:txBody>
          <a:bodyPr/>
          <a:lstStyle/>
          <a:p>
            <a:r>
              <a:rPr lang="en-US" dirty="0"/>
              <a:t>To connect a server or workstation to a network, a device known as </a:t>
            </a:r>
            <a:r>
              <a:rPr lang="en-US" dirty="0" smtClean="0"/>
              <a:t>a </a:t>
            </a:r>
            <a:r>
              <a:rPr lang="en-US" b="1" dirty="0" smtClean="0"/>
              <a:t>network </a:t>
            </a:r>
            <a:r>
              <a:rPr lang="en-US" b="1" dirty="0"/>
              <a:t>interface card (NIC) </a:t>
            </a:r>
            <a:r>
              <a:rPr lang="en-US" dirty="0"/>
              <a:t>is used</a:t>
            </a:r>
            <a:r>
              <a:rPr lang="en-US" dirty="0" smtClean="0"/>
              <a:t>.</a:t>
            </a:r>
            <a:endParaRPr lang="en-US" altLang="en-US" dirty="0"/>
          </a:p>
          <a:p>
            <a:pPr lvl="1"/>
            <a:r>
              <a:rPr lang="en-US" altLang="en-US" dirty="0"/>
              <a:t>A NIC is the physical connection between a computer and the </a:t>
            </a:r>
            <a:r>
              <a:rPr lang="en-US" altLang="en-US" dirty="0" smtClean="0"/>
              <a:t>network.</a:t>
            </a:r>
          </a:p>
          <a:p>
            <a:pPr lvl="1"/>
            <a:r>
              <a:rPr lang="en-US" altLang="en-US" dirty="0"/>
              <a:t>Each NIC port is serialized with a unique code</a:t>
            </a:r>
            <a:r>
              <a:rPr lang="en-US" altLang="en-US" dirty="0" smtClean="0"/>
              <a:t>, 48 </a:t>
            </a:r>
            <a:r>
              <a:rPr lang="en-US" altLang="en-US" dirty="0"/>
              <a:t>bits long, referred to as a Media Access </a:t>
            </a:r>
            <a:r>
              <a:rPr lang="en-US" altLang="en-US" dirty="0" smtClean="0"/>
              <a:t>Control address </a:t>
            </a:r>
            <a:r>
              <a:rPr lang="en-US" altLang="en-US" dirty="0"/>
              <a:t>(MAC address</a:t>
            </a:r>
            <a:r>
              <a:rPr lang="en-US" altLang="en-US" dirty="0" smtClean="0"/>
              <a:t>).</a:t>
            </a:r>
          </a:p>
          <a:p>
            <a:pPr lvl="1"/>
            <a:r>
              <a:rPr lang="en-US" dirty="0"/>
              <a:t>Unfortunately, these addresses can be changed, </a:t>
            </a:r>
            <a:r>
              <a:rPr lang="en-US" dirty="0" smtClean="0"/>
              <a:t>or “spoofed</a:t>
            </a:r>
            <a:r>
              <a:rPr lang="en-US" dirty="0"/>
              <a:t>,” rather easily</a:t>
            </a:r>
            <a:r>
              <a:rPr lang="en-US" dirty="0" smtClean="0"/>
              <a:t>.</a:t>
            </a:r>
            <a:endParaRPr lang="en-US" altLang="en-US" dirty="0" smtClean="0">
              <a:solidFill>
                <a:srgbClr val="FF0000"/>
              </a:solidFill>
            </a:endParaRPr>
          </a:p>
        </p:txBody>
      </p:sp>
    </p:spTree>
    <p:extLst>
      <p:ext uri="{BB962C8B-B14F-4D97-AF65-F5344CB8AC3E}">
        <p14:creationId xmlns:p14="http://schemas.microsoft.com/office/powerpoint/2010/main" val="273578021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495300"/>
          </a:xfrm>
        </p:spPr>
        <p:txBody>
          <a:bodyPr/>
          <a:lstStyle/>
          <a:p>
            <a:r>
              <a:rPr lang="en-AU" dirty="0" smtClean="0"/>
              <a:t>Module 7 Learning Objectives</a:t>
            </a:r>
            <a:endParaRPr lang="en-AU" dirty="0"/>
          </a:p>
        </p:txBody>
      </p:sp>
      <p:sp>
        <p:nvSpPr>
          <p:cNvPr id="3" name="Content Placeholder 2"/>
          <p:cNvSpPr>
            <a:spLocks noGrp="1"/>
          </p:cNvSpPr>
          <p:nvPr>
            <p:ph idx="1"/>
          </p:nvPr>
        </p:nvSpPr>
        <p:spPr>
          <a:xfrm>
            <a:off x="21236" y="1752600"/>
            <a:ext cx="9144000" cy="4144963"/>
          </a:xfrm>
        </p:spPr>
        <p:txBody>
          <a:bodyPr/>
          <a:lstStyle/>
          <a:p>
            <a:pPr marL="0" indent="0">
              <a:buNone/>
            </a:pPr>
            <a:r>
              <a:rPr lang="en-AU" sz="2400" dirty="0"/>
              <a:t>On successful completion of this module, </a:t>
            </a:r>
            <a:r>
              <a:rPr lang="en-AU" sz="2400" dirty="0" smtClean="0"/>
              <a:t>Students </a:t>
            </a:r>
            <a:r>
              <a:rPr lang="en-AU" sz="2400" dirty="0"/>
              <a:t>should be able to:</a:t>
            </a:r>
          </a:p>
          <a:p>
            <a:pPr lvl="1"/>
            <a:r>
              <a:rPr lang="en-AU" sz="2000" dirty="0" smtClean="0"/>
              <a:t>logically </a:t>
            </a:r>
            <a:r>
              <a:rPr lang="en-AU" sz="2000" dirty="0"/>
              <a:t>construct networks using different types of network devices</a:t>
            </a:r>
          </a:p>
          <a:p>
            <a:pPr lvl="1"/>
            <a:r>
              <a:rPr lang="en-AU" sz="2000" dirty="0" smtClean="0"/>
              <a:t>describe </a:t>
            </a:r>
            <a:r>
              <a:rPr lang="en-AU" sz="2000" dirty="0"/>
              <a:t>how to enhance security through security devices</a:t>
            </a:r>
          </a:p>
          <a:p>
            <a:pPr lvl="1"/>
            <a:r>
              <a:rPr lang="en-AU" sz="2000" dirty="0" smtClean="0"/>
              <a:t>describe </a:t>
            </a:r>
            <a:r>
              <a:rPr lang="en-AU" sz="2000" dirty="0"/>
              <a:t>how to enhance security using NAC/NAP methodologies</a:t>
            </a:r>
          </a:p>
          <a:p>
            <a:pPr lvl="1"/>
            <a:r>
              <a:rPr lang="en-AU" sz="2000" dirty="0" smtClean="0"/>
              <a:t>identify </a:t>
            </a:r>
            <a:r>
              <a:rPr lang="en-AU" sz="2000" dirty="0"/>
              <a:t>and describe the different types of media used to carry network signals</a:t>
            </a:r>
          </a:p>
          <a:p>
            <a:pPr lvl="1"/>
            <a:r>
              <a:rPr lang="en-AU" sz="2000" dirty="0" smtClean="0"/>
              <a:t>describe </a:t>
            </a:r>
            <a:r>
              <a:rPr lang="en-AU" sz="2000" dirty="0"/>
              <a:t>different types of storage media used to store information</a:t>
            </a:r>
          </a:p>
          <a:p>
            <a:pPr lvl="1"/>
            <a:r>
              <a:rPr lang="en-AU" sz="2000" dirty="0" smtClean="0"/>
              <a:t>use </a:t>
            </a:r>
            <a:r>
              <a:rPr lang="en-AU" sz="2000" dirty="0"/>
              <a:t>basic terminology associated with network functions related to information security</a:t>
            </a:r>
          </a:p>
          <a:p>
            <a:pPr lvl="1"/>
            <a:r>
              <a:rPr lang="en-AU" sz="2000" dirty="0" smtClean="0"/>
              <a:t>describe </a:t>
            </a:r>
            <a:r>
              <a:rPr lang="en-AU" sz="2000" dirty="0"/>
              <a:t>different types and uses of cloud computing</a:t>
            </a:r>
          </a:p>
          <a:p>
            <a:pPr lvl="1"/>
            <a:r>
              <a:rPr lang="en-AU" sz="2000" dirty="0" smtClean="0"/>
              <a:t>describe </a:t>
            </a:r>
            <a:r>
              <a:rPr lang="en-AU" sz="2000" dirty="0"/>
              <a:t>the different wireless systems in use today</a:t>
            </a:r>
          </a:p>
          <a:p>
            <a:pPr lvl="1"/>
            <a:r>
              <a:rPr lang="en-AU" sz="2000" dirty="0" smtClean="0"/>
              <a:t>identify </a:t>
            </a:r>
            <a:r>
              <a:rPr lang="en-AU" sz="2000" dirty="0"/>
              <a:t>and describe IEEE 802.1's security issues and possible solutions</a:t>
            </a:r>
          </a:p>
          <a:p>
            <a:pPr lvl="1"/>
            <a:r>
              <a:rPr lang="en-AU" sz="2000" dirty="0" smtClean="0"/>
              <a:t>describe </a:t>
            </a:r>
            <a:r>
              <a:rPr lang="en-AU" sz="2000" dirty="0"/>
              <a:t>the elements needed for enterprise wireless deployment</a:t>
            </a:r>
          </a:p>
          <a:p>
            <a:pPr lvl="1"/>
            <a:r>
              <a:rPr lang="en-AU" sz="2000" dirty="0" smtClean="0"/>
              <a:t>describe </a:t>
            </a:r>
            <a:r>
              <a:rPr lang="en-AU" sz="2000" dirty="0"/>
              <a:t>the </a:t>
            </a:r>
            <a:r>
              <a:rPr lang="en-AU" sz="2000" dirty="0" smtClean="0"/>
              <a:t>security of </a:t>
            </a:r>
            <a:r>
              <a:rPr lang="en-AU" sz="2000" dirty="0"/>
              <a:t>mobile systems</a:t>
            </a:r>
          </a:p>
        </p:txBody>
      </p:sp>
    </p:spTree>
    <p:extLst>
      <p:ext uri="{BB962C8B-B14F-4D97-AF65-F5344CB8AC3E}">
        <p14:creationId xmlns:p14="http://schemas.microsoft.com/office/powerpoint/2010/main" val="28211620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638800"/>
            <a:ext cx="7924800" cy="457200"/>
          </a:xfrm>
        </p:spPr>
        <p:txBody>
          <a:bodyPr/>
          <a:lstStyle/>
          <a:p>
            <a:r>
              <a:rPr lang="en-US" dirty="0"/>
              <a:t>Figure 10.1 Linksys network interface card (NIC)</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9093" y="1524000"/>
            <a:ext cx="5625814" cy="3883152"/>
          </a:xfrm>
          <a:prstGeom prst="rect">
            <a:avLst/>
          </a:prstGeom>
        </p:spPr>
      </p:pic>
    </p:spTree>
    <p:extLst>
      <p:ext uri="{BB962C8B-B14F-4D97-AF65-F5344CB8AC3E}">
        <p14:creationId xmlns:p14="http://schemas.microsoft.com/office/powerpoint/2010/main" val="26466410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Hubs</a:t>
            </a:r>
          </a:p>
        </p:txBody>
      </p:sp>
      <p:sp>
        <p:nvSpPr>
          <p:cNvPr id="2" name="Content Placeholder 1"/>
          <p:cNvSpPr>
            <a:spLocks noGrp="1"/>
          </p:cNvSpPr>
          <p:nvPr>
            <p:ph idx="1"/>
          </p:nvPr>
        </p:nvSpPr>
        <p:spPr/>
        <p:txBody>
          <a:bodyPr/>
          <a:lstStyle/>
          <a:p>
            <a:r>
              <a:rPr lang="en-US" dirty="0"/>
              <a:t>A </a:t>
            </a:r>
            <a:r>
              <a:rPr lang="en-US" b="1" dirty="0"/>
              <a:t>hub</a:t>
            </a:r>
            <a:r>
              <a:rPr lang="en-US" dirty="0"/>
              <a:t> is networking equipment that connects devices that are using the same protocol at the physical </a:t>
            </a:r>
            <a:r>
              <a:rPr lang="en-US" dirty="0" smtClean="0"/>
              <a:t>layer </a:t>
            </a:r>
            <a:r>
              <a:rPr lang="en-US" dirty="0"/>
              <a:t>of the OSI model</a:t>
            </a:r>
            <a:r>
              <a:rPr lang="en-US" dirty="0" smtClean="0"/>
              <a:t>.</a:t>
            </a:r>
          </a:p>
          <a:p>
            <a:pPr lvl="1"/>
            <a:r>
              <a:rPr lang="en-US" altLang="en-US" dirty="0" smtClean="0">
                <a:ea typeface="ヒラギノ角ゴ Pro W3" pitchFamily="-112" charset="-128"/>
              </a:rPr>
              <a:t>A hub </a:t>
            </a:r>
            <a:r>
              <a:rPr lang="en-US" altLang="en-US" dirty="0">
                <a:ea typeface="ヒラギノ角ゴ Pro W3" pitchFamily="-112" charset="-128"/>
              </a:rPr>
              <a:t>allows multiple machines </a:t>
            </a:r>
            <a:r>
              <a:rPr lang="en-US" altLang="en-US" dirty="0" smtClean="0">
                <a:ea typeface="ヒラギノ角ゴ Pro W3" pitchFamily="-112" charset="-128"/>
              </a:rPr>
              <a:t>in an area to </a:t>
            </a:r>
            <a:r>
              <a:rPr lang="en-US" altLang="en-US" dirty="0">
                <a:ea typeface="ヒラギノ角ゴ Pro W3" pitchFamily="-112" charset="-128"/>
              </a:rPr>
              <a:t>be connected together in a star </a:t>
            </a:r>
            <a:r>
              <a:rPr lang="en-US" altLang="en-US" dirty="0" smtClean="0">
                <a:ea typeface="ヒラギノ角ゴ Pro W3" pitchFamily="-112" charset="-128"/>
              </a:rPr>
              <a:t>configuration with the hub at the center.</a:t>
            </a:r>
          </a:p>
          <a:p>
            <a:pPr lvl="1"/>
            <a:r>
              <a:rPr lang="en-US" altLang="en-US" dirty="0">
                <a:ea typeface="ヒラギノ角ゴ Pro W3" pitchFamily="-112" charset="-128"/>
              </a:rPr>
              <a:t>All connections on a hub share a single </a:t>
            </a:r>
            <a:r>
              <a:rPr lang="en-US" altLang="en-US" b="1" dirty="0">
                <a:ea typeface="ヒラギノ角ゴ Pro W3" pitchFamily="-112" charset="-128"/>
              </a:rPr>
              <a:t>collision </a:t>
            </a:r>
            <a:r>
              <a:rPr lang="en-US" altLang="en-US" b="1" dirty="0" smtClean="0">
                <a:ea typeface="ヒラギノ角ゴ Pro W3" pitchFamily="-112" charset="-128"/>
              </a:rPr>
              <a:t>domain, </a:t>
            </a:r>
            <a:r>
              <a:rPr lang="en-US" dirty="0"/>
              <a:t>a small cluster in </a:t>
            </a:r>
            <a:r>
              <a:rPr lang="en-US" dirty="0" smtClean="0"/>
              <a:t>a network </a:t>
            </a:r>
            <a:r>
              <a:rPr lang="en-US" dirty="0"/>
              <a:t>where collisions </a:t>
            </a:r>
            <a:r>
              <a:rPr lang="en-US" dirty="0" smtClean="0"/>
              <a:t>occur.</a:t>
            </a:r>
            <a:endParaRPr lang="en-US" altLang="en-US" dirty="0" smtClean="0">
              <a:ea typeface="ヒラギノ角ゴ Pro W3" pitchFamily="-112" charset="-128"/>
            </a:endParaRPr>
          </a:p>
          <a:p>
            <a:pPr lvl="1"/>
            <a:r>
              <a:rPr lang="en-US" altLang="en-US" dirty="0" smtClean="0">
                <a:ea typeface="ヒラギノ角ゴ Pro W3" pitchFamily="-112" charset="-128"/>
              </a:rPr>
              <a:t>Increased network </a:t>
            </a:r>
            <a:r>
              <a:rPr lang="en-US" altLang="en-US" dirty="0">
                <a:ea typeface="ヒラギノ角ゴ Pro W3" pitchFamily="-112" charset="-128"/>
              </a:rPr>
              <a:t>traffic </a:t>
            </a:r>
            <a:r>
              <a:rPr lang="en-US" altLang="en-US" dirty="0" smtClean="0">
                <a:ea typeface="ヒラギノ角ゴ Pro W3" pitchFamily="-112" charset="-128"/>
              </a:rPr>
              <a:t>can </a:t>
            </a:r>
            <a:r>
              <a:rPr lang="en-US" altLang="en-US" dirty="0">
                <a:ea typeface="ヒラギノ角ゴ Pro W3" pitchFamily="-112" charset="-128"/>
              </a:rPr>
              <a:t>become limited by </a:t>
            </a:r>
            <a:r>
              <a:rPr lang="en-US" altLang="en-US" dirty="0" smtClean="0">
                <a:ea typeface="ヒラギノ角ゴ Pro W3" pitchFamily="-112" charset="-128"/>
              </a:rPr>
              <a:t>collisions; this problem has made hubs obsolete in newer networks.</a:t>
            </a:r>
          </a:p>
          <a:p>
            <a:pPr lvl="1"/>
            <a:r>
              <a:rPr lang="en-US" altLang="en-US" dirty="0">
                <a:ea typeface="ヒラギノ角ゴ Pro W3" pitchFamily="-112" charset="-128"/>
              </a:rPr>
              <a:t>Hubs also create a security weakness </a:t>
            </a:r>
            <a:r>
              <a:rPr lang="en-US" altLang="en-US" dirty="0" smtClean="0">
                <a:ea typeface="ヒラギノ角ゴ Pro W3" pitchFamily="-112" charset="-128"/>
              </a:rPr>
              <a:t>due to sniffing </a:t>
            </a:r>
            <a:r>
              <a:rPr lang="en-US" altLang="en-US" dirty="0">
                <a:ea typeface="ヒラギノ角ゴ Pro W3" pitchFamily="-112" charset="-128"/>
              </a:rPr>
              <a:t>and eavesdropping </a:t>
            </a:r>
            <a:r>
              <a:rPr lang="en-US" altLang="en-US" dirty="0" smtClean="0">
                <a:ea typeface="ヒラギノ角ゴ Pro W3" pitchFamily="-112" charset="-128"/>
              </a:rPr>
              <a:t>issues.</a:t>
            </a:r>
            <a:endParaRPr lang="en-US" dirty="0"/>
          </a:p>
        </p:txBody>
      </p:sp>
    </p:spTree>
    <p:extLst>
      <p:ext uri="{BB962C8B-B14F-4D97-AF65-F5344CB8AC3E}">
        <p14:creationId xmlns:p14="http://schemas.microsoft.com/office/powerpoint/2010/main" val="2685931200"/>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Bridges</a:t>
            </a:r>
            <a:endParaRPr lang="en-US" dirty="0" smtClean="0"/>
          </a:p>
        </p:txBody>
      </p:sp>
      <p:sp>
        <p:nvSpPr>
          <p:cNvPr id="15363" name="Rectangle 3"/>
          <p:cNvSpPr>
            <a:spLocks noGrp="1" noChangeArrowheads="1"/>
          </p:cNvSpPr>
          <p:nvPr>
            <p:ph idx="1"/>
          </p:nvPr>
        </p:nvSpPr>
        <p:spPr/>
        <p:txBody>
          <a:bodyPr/>
          <a:lstStyle/>
          <a:p>
            <a:r>
              <a:rPr lang="en-US" altLang="en-US" dirty="0" smtClean="0"/>
              <a:t>A </a:t>
            </a:r>
            <a:r>
              <a:rPr lang="en-US" altLang="en-US" b="1" dirty="0"/>
              <a:t>bridge</a:t>
            </a:r>
            <a:r>
              <a:rPr lang="en-US" altLang="en-US" dirty="0"/>
              <a:t> operates at </a:t>
            </a:r>
            <a:r>
              <a:rPr lang="en-US" altLang="en-US" dirty="0" smtClean="0"/>
              <a:t>the data </a:t>
            </a:r>
            <a:r>
              <a:rPr lang="en-US" altLang="en-US" dirty="0"/>
              <a:t>link layer, filtering traffic based on MAC </a:t>
            </a:r>
            <a:r>
              <a:rPr lang="en-US" altLang="en-US" dirty="0" smtClean="0"/>
              <a:t>addresses.</a:t>
            </a:r>
          </a:p>
          <a:p>
            <a:r>
              <a:rPr lang="en-US" altLang="en-US" dirty="0" smtClean="0"/>
              <a:t>Bridges </a:t>
            </a:r>
            <a:r>
              <a:rPr lang="en-US" altLang="en-US" dirty="0"/>
              <a:t>can </a:t>
            </a:r>
            <a:r>
              <a:rPr lang="en-US" altLang="en-US" dirty="0" smtClean="0"/>
              <a:t>reduce collisions </a:t>
            </a:r>
            <a:r>
              <a:rPr lang="en-US" altLang="en-US" dirty="0"/>
              <a:t>by separating pieces of a network into two separate </a:t>
            </a:r>
            <a:r>
              <a:rPr lang="en-US" altLang="en-US" dirty="0" smtClean="0"/>
              <a:t>collision domains.</a:t>
            </a:r>
          </a:p>
          <a:p>
            <a:pPr lvl="1"/>
            <a:r>
              <a:rPr lang="en-US" altLang="en-US" dirty="0" smtClean="0"/>
              <a:t>This </a:t>
            </a:r>
            <a:r>
              <a:rPr lang="en-US" altLang="en-US" dirty="0"/>
              <a:t>only cuts the collision problem in half</a:t>
            </a:r>
            <a:r>
              <a:rPr lang="en-US" altLang="en-US" dirty="0" smtClean="0"/>
              <a:t>.</a:t>
            </a:r>
          </a:p>
          <a:p>
            <a:r>
              <a:rPr lang="en-US" altLang="en-US" dirty="0" smtClean="0"/>
              <a:t>A </a:t>
            </a:r>
            <a:r>
              <a:rPr lang="en-US" altLang="en-US" dirty="0"/>
              <a:t>better solution is to use switches for network connections.</a:t>
            </a:r>
            <a:endParaRPr lang="en-US" altLang="en-US" dirty="0" smtClean="0"/>
          </a:p>
        </p:txBody>
      </p:sp>
    </p:spTree>
    <p:extLst>
      <p:ext uri="{BB962C8B-B14F-4D97-AF65-F5344CB8AC3E}">
        <p14:creationId xmlns:p14="http://schemas.microsoft.com/office/powerpoint/2010/main" val="4044994263"/>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Switches</a:t>
            </a:r>
            <a:endParaRPr lang="en-US" dirty="0" smtClean="0"/>
          </a:p>
        </p:txBody>
      </p:sp>
      <p:sp>
        <p:nvSpPr>
          <p:cNvPr id="16387" name="Rectangle 3"/>
          <p:cNvSpPr>
            <a:spLocks noGrp="1" noChangeArrowheads="1"/>
          </p:cNvSpPr>
          <p:nvPr>
            <p:ph idx="1"/>
          </p:nvPr>
        </p:nvSpPr>
        <p:spPr/>
        <p:txBody>
          <a:bodyPr/>
          <a:lstStyle/>
          <a:p>
            <a:r>
              <a:rPr lang="en-US" dirty="0"/>
              <a:t>A </a:t>
            </a:r>
            <a:r>
              <a:rPr lang="en-US" b="1" dirty="0"/>
              <a:t>switch </a:t>
            </a:r>
            <a:r>
              <a:rPr lang="en-US" dirty="0"/>
              <a:t>forms the basis for connections in most Ethernet-based LANs</a:t>
            </a:r>
            <a:r>
              <a:rPr lang="en-US" dirty="0" smtClean="0"/>
              <a:t>.</a:t>
            </a:r>
          </a:p>
          <a:p>
            <a:r>
              <a:rPr lang="en-US" altLang="en-US" dirty="0" smtClean="0"/>
              <a:t>Switches have </a:t>
            </a:r>
            <a:r>
              <a:rPr lang="en-US" altLang="en-US" dirty="0"/>
              <a:t>replaced hubs and </a:t>
            </a:r>
            <a:r>
              <a:rPr lang="en-US" altLang="en-US" dirty="0" smtClean="0"/>
              <a:t>bridges.</a:t>
            </a:r>
          </a:p>
          <a:p>
            <a:r>
              <a:rPr lang="en-US" altLang="en-US" dirty="0" smtClean="0">
                <a:ea typeface="ヒラギノ角ゴ Pro W3" pitchFamily="-112" charset="-128"/>
              </a:rPr>
              <a:t>A switch </a:t>
            </a:r>
            <a:r>
              <a:rPr lang="en-US" altLang="en-US" dirty="0">
                <a:ea typeface="ヒラギノ角ゴ Pro W3" pitchFamily="-112" charset="-128"/>
              </a:rPr>
              <a:t>has separate collision domains for each port</a:t>
            </a:r>
            <a:r>
              <a:rPr lang="en-US" altLang="en-US" dirty="0" smtClean="0">
                <a:ea typeface="ヒラギノ角ゴ Pro W3" pitchFamily="-112" charset="-128"/>
              </a:rPr>
              <a:t>.</a:t>
            </a:r>
          </a:p>
          <a:p>
            <a:pPr lvl="1"/>
            <a:r>
              <a:rPr lang="en-US" dirty="0"/>
              <a:t>When </a:t>
            </a:r>
            <a:r>
              <a:rPr lang="en-US" i="1" dirty="0"/>
              <a:t>full duplex </a:t>
            </a:r>
            <a:r>
              <a:rPr lang="en-US" dirty="0"/>
              <a:t>is employed, collisions are virtually eliminated from the two nodes, host and </a:t>
            </a:r>
            <a:r>
              <a:rPr lang="en-US" dirty="0" smtClean="0"/>
              <a:t>client.</a:t>
            </a:r>
            <a:endParaRPr lang="en-US" dirty="0"/>
          </a:p>
          <a:p>
            <a:r>
              <a:rPr lang="en-US" altLang="en-US" dirty="0" smtClean="0">
                <a:ea typeface="ヒラギノ角ゴ Pro W3" pitchFamily="-112" charset="-128"/>
              </a:rPr>
              <a:t>A </a:t>
            </a:r>
            <a:r>
              <a:rPr lang="en-US" altLang="en-US" dirty="0">
                <a:ea typeface="ヒラギノ角ゴ Pro W3" pitchFamily="-112" charset="-128"/>
              </a:rPr>
              <a:t>switch is usually a Layer 2 device, but Layer 3 switches incorporate routing functionality.</a:t>
            </a:r>
            <a:endParaRPr lang="en-US" altLang="en-US" dirty="0"/>
          </a:p>
        </p:txBody>
      </p:sp>
    </p:spTree>
    <p:extLst>
      <p:ext uri="{BB962C8B-B14F-4D97-AF65-F5344CB8AC3E}">
        <p14:creationId xmlns:p14="http://schemas.microsoft.com/office/powerpoint/2010/main" val="338194003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Switches (</a:t>
            </a:r>
            <a:r>
              <a:rPr lang="en-US" i="1" dirty="0" smtClean="0"/>
              <a:t>continued</a:t>
            </a:r>
            <a:r>
              <a:rPr lang="en-US" dirty="0" smtClean="0"/>
              <a:t>)</a:t>
            </a:r>
          </a:p>
        </p:txBody>
      </p:sp>
      <p:sp>
        <p:nvSpPr>
          <p:cNvPr id="16387" name="Rectangle 3"/>
          <p:cNvSpPr>
            <a:spLocks noGrp="1" noChangeArrowheads="1"/>
          </p:cNvSpPr>
          <p:nvPr>
            <p:ph idx="1"/>
          </p:nvPr>
        </p:nvSpPr>
        <p:spPr>
          <a:xfrm>
            <a:off x="457200" y="1981200"/>
            <a:ext cx="8229600" cy="4495800"/>
          </a:xfrm>
        </p:spPr>
        <p:txBody>
          <a:bodyPr/>
          <a:lstStyle/>
          <a:p>
            <a:r>
              <a:rPr lang="en-US" altLang="en-US" dirty="0" smtClean="0"/>
              <a:t>Advantages of switches</a:t>
            </a:r>
          </a:p>
          <a:p>
            <a:pPr lvl="1"/>
            <a:r>
              <a:rPr lang="en-US" dirty="0" smtClean="0"/>
              <a:t>They improve network </a:t>
            </a:r>
            <a:r>
              <a:rPr lang="en-US" dirty="0"/>
              <a:t>performance by filtering </a:t>
            </a:r>
            <a:r>
              <a:rPr lang="en-US" dirty="0" smtClean="0"/>
              <a:t>traffic.</a:t>
            </a:r>
          </a:p>
          <a:p>
            <a:pPr lvl="1"/>
            <a:r>
              <a:rPr lang="en-US" dirty="0" smtClean="0"/>
              <a:t>They provide the option </a:t>
            </a:r>
            <a:r>
              <a:rPr lang="en-US" dirty="0"/>
              <a:t>to disable a port so that it cannot be used without </a:t>
            </a:r>
            <a:r>
              <a:rPr lang="en-US" dirty="0" smtClean="0"/>
              <a:t>authorization.</a:t>
            </a:r>
          </a:p>
          <a:p>
            <a:pPr lvl="1"/>
            <a:r>
              <a:rPr lang="en-US" dirty="0" smtClean="0"/>
              <a:t>They support </a:t>
            </a:r>
            <a:r>
              <a:rPr lang="en-US" dirty="0"/>
              <a:t>port </a:t>
            </a:r>
            <a:r>
              <a:rPr lang="en-US" dirty="0" smtClean="0"/>
              <a:t>security allowing </a:t>
            </a:r>
            <a:r>
              <a:rPr lang="en-US" dirty="0"/>
              <a:t>the administrator to control which systems can send data to each of the </a:t>
            </a:r>
            <a:r>
              <a:rPr lang="en-US" dirty="0" smtClean="0"/>
              <a:t>ports.</a:t>
            </a:r>
          </a:p>
          <a:p>
            <a:pPr lvl="1"/>
            <a:r>
              <a:rPr lang="en-US" altLang="en-US" dirty="0">
                <a:ea typeface="ヒラギノ角ゴ Pro W3" pitchFamily="-112" charset="-128"/>
              </a:rPr>
              <a:t>S</a:t>
            </a:r>
            <a:r>
              <a:rPr lang="en-US" altLang="en-US" dirty="0" smtClean="0">
                <a:ea typeface="ヒラギノ角ゴ Pro W3" pitchFamily="-112" charset="-128"/>
              </a:rPr>
              <a:t>witches use </a:t>
            </a:r>
            <a:r>
              <a:rPr lang="en-US" altLang="en-US" dirty="0">
                <a:ea typeface="ヒラギノ角ゴ Pro W3" pitchFamily="-112" charset="-128"/>
              </a:rPr>
              <a:t>the MAC address of the systems to incorporate traffic filtering and port security </a:t>
            </a:r>
            <a:r>
              <a:rPr lang="en-US" altLang="en-US" dirty="0" smtClean="0">
                <a:ea typeface="ヒラギノ角ゴ Pro W3" pitchFamily="-112" charset="-128"/>
              </a:rPr>
              <a:t>features.</a:t>
            </a:r>
          </a:p>
          <a:p>
            <a:pPr lvl="2"/>
            <a:r>
              <a:rPr lang="en-US" altLang="en-US" dirty="0" smtClean="0">
                <a:ea typeface="ヒラギノ角ゴ Pro W3" pitchFamily="-112" charset="-128"/>
              </a:rPr>
              <a:t>Port </a:t>
            </a:r>
            <a:r>
              <a:rPr lang="en-US" altLang="en-US" dirty="0">
                <a:ea typeface="ヒラギノ角ゴ Pro W3" pitchFamily="-112" charset="-128"/>
              </a:rPr>
              <a:t>address security based on MAC addresses </a:t>
            </a:r>
            <a:r>
              <a:rPr lang="en-US" altLang="en-US" dirty="0" smtClean="0">
                <a:ea typeface="ヒラギノ角ゴ Pro W3" pitchFamily="-112" charset="-128"/>
              </a:rPr>
              <a:t>functionality is </a:t>
            </a:r>
            <a:r>
              <a:rPr lang="en-US" dirty="0" smtClean="0"/>
              <a:t>what </a:t>
            </a:r>
            <a:r>
              <a:rPr lang="en-US" dirty="0"/>
              <a:t>allows an 802.1X device to act as an “edge </a:t>
            </a:r>
            <a:r>
              <a:rPr lang="en-US" dirty="0" smtClean="0"/>
              <a:t>device.”</a:t>
            </a:r>
            <a:endParaRPr lang="en-US" altLang="en-US" dirty="0">
              <a:ea typeface="ヒラギノ角ゴ Pro W3" pitchFamily="-112" charset="-128"/>
            </a:endParaRPr>
          </a:p>
        </p:txBody>
      </p:sp>
    </p:spTree>
    <p:extLst>
      <p:ext uri="{BB962C8B-B14F-4D97-AF65-F5344CB8AC3E}">
        <p14:creationId xmlns:p14="http://schemas.microsoft.com/office/powerpoint/2010/main" val="3438474143"/>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Switches (</a:t>
            </a:r>
            <a:r>
              <a:rPr lang="en-US" i="1" dirty="0" smtClean="0"/>
              <a:t>continued</a:t>
            </a:r>
            <a:r>
              <a:rPr lang="en-US" dirty="0" smtClean="0"/>
              <a:t>)</a:t>
            </a:r>
          </a:p>
        </p:txBody>
      </p:sp>
      <p:sp>
        <p:nvSpPr>
          <p:cNvPr id="16387" name="Rectangle 3"/>
          <p:cNvSpPr>
            <a:spLocks noGrp="1" noChangeArrowheads="1"/>
          </p:cNvSpPr>
          <p:nvPr>
            <p:ph idx="1"/>
          </p:nvPr>
        </p:nvSpPr>
        <p:spPr>
          <a:xfrm>
            <a:off x="457200" y="1981200"/>
            <a:ext cx="8229600" cy="4495800"/>
          </a:xfrm>
        </p:spPr>
        <p:txBody>
          <a:bodyPr/>
          <a:lstStyle/>
          <a:p>
            <a:r>
              <a:rPr lang="en-US" dirty="0" smtClean="0"/>
              <a:t>Switch security concerns</a:t>
            </a:r>
          </a:p>
          <a:p>
            <a:pPr lvl="1"/>
            <a:r>
              <a:rPr lang="en-US" dirty="0" smtClean="0"/>
              <a:t>They are intelligent </a:t>
            </a:r>
            <a:r>
              <a:rPr lang="en-US" dirty="0"/>
              <a:t>network devices and are therefore subject to hijacking by hackers.</a:t>
            </a:r>
            <a:endParaRPr lang="en-US" dirty="0" smtClean="0"/>
          </a:p>
          <a:p>
            <a:pPr lvl="1"/>
            <a:r>
              <a:rPr lang="en-US" dirty="0"/>
              <a:t>Switches are commonly administered using the Simple Network Management Protocol (SNMP) and Telnet </a:t>
            </a:r>
            <a:r>
              <a:rPr lang="en-US" dirty="0" smtClean="0"/>
              <a:t>protocol.</a:t>
            </a:r>
          </a:p>
          <a:p>
            <a:pPr lvl="2"/>
            <a:r>
              <a:rPr lang="en-US" altLang="en-US" dirty="0" smtClean="0">
                <a:ea typeface="ヒラギノ角ゴ Pro W3" pitchFamily="-112" charset="-128"/>
              </a:rPr>
              <a:t>Both protocols have </a:t>
            </a:r>
            <a:r>
              <a:rPr lang="en-US" altLang="en-US" dirty="0">
                <a:ea typeface="ヒラギノ角ゴ Pro W3" pitchFamily="-112" charset="-128"/>
              </a:rPr>
              <a:t>a serious weakness in that they send passwords across the network in cleartext</a:t>
            </a:r>
            <a:r>
              <a:rPr lang="en-US" altLang="en-US" dirty="0" smtClean="0">
                <a:ea typeface="ヒラギノ角ゴ Pro W3" pitchFamily="-112" charset="-128"/>
              </a:rPr>
              <a:t>.</a:t>
            </a:r>
          </a:p>
          <a:p>
            <a:pPr lvl="1"/>
            <a:r>
              <a:rPr lang="en-US" altLang="en-US" dirty="0" smtClean="0">
                <a:ea typeface="ヒラギノ角ゴ Pro W3" pitchFamily="-112" charset="-128"/>
              </a:rPr>
              <a:t>Switches </a:t>
            </a:r>
            <a:r>
              <a:rPr lang="en-US" altLang="en-US" dirty="0">
                <a:ea typeface="ヒラギノ角ゴ Pro W3" pitchFamily="-112" charset="-128"/>
              </a:rPr>
              <a:t>are shipped with default </a:t>
            </a:r>
            <a:r>
              <a:rPr lang="en-US" altLang="en-US" dirty="0" smtClean="0">
                <a:ea typeface="ヒラギノ角ゴ Pro W3" pitchFamily="-112" charset="-128"/>
              </a:rPr>
              <a:t>passwords.</a:t>
            </a:r>
          </a:p>
          <a:p>
            <a:pPr lvl="1"/>
            <a:r>
              <a:rPr lang="en-US" altLang="en-US" dirty="0">
                <a:ea typeface="ヒラギノ角ゴ Pro W3" pitchFamily="-112" charset="-128"/>
              </a:rPr>
              <a:t>Switches are subject to electronic attacks, such as ARP poisoning and MAC </a:t>
            </a:r>
            <a:r>
              <a:rPr lang="en-US" altLang="en-US" dirty="0" smtClean="0">
                <a:ea typeface="ヒラギノ角ゴ Pro W3" pitchFamily="-112" charset="-128"/>
              </a:rPr>
              <a:t>flooding.</a:t>
            </a:r>
            <a:endParaRPr lang="en-US" b="1" dirty="0" smtClean="0"/>
          </a:p>
        </p:txBody>
      </p:sp>
    </p:spTree>
    <p:extLst>
      <p:ext uri="{BB962C8B-B14F-4D97-AF65-F5344CB8AC3E}">
        <p14:creationId xmlns:p14="http://schemas.microsoft.com/office/powerpoint/2010/main" val="422323472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Switches (</a:t>
            </a:r>
            <a:r>
              <a:rPr lang="en-US" i="1" dirty="0" smtClean="0"/>
              <a:t>continued</a:t>
            </a:r>
            <a:r>
              <a:rPr lang="en-US" dirty="0" smtClean="0"/>
              <a:t>)</a:t>
            </a:r>
          </a:p>
        </p:txBody>
      </p:sp>
      <p:sp>
        <p:nvSpPr>
          <p:cNvPr id="16387" name="Rectangle 3"/>
          <p:cNvSpPr>
            <a:spLocks noGrp="1" noChangeArrowheads="1"/>
          </p:cNvSpPr>
          <p:nvPr>
            <p:ph idx="1"/>
          </p:nvPr>
        </p:nvSpPr>
        <p:spPr>
          <a:xfrm>
            <a:off x="457200" y="1981200"/>
            <a:ext cx="8229600" cy="4495800"/>
          </a:xfrm>
        </p:spPr>
        <p:txBody>
          <a:bodyPr/>
          <a:lstStyle/>
          <a:p>
            <a:r>
              <a:rPr lang="en-US" dirty="0" smtClean="0"/>
              <a:t>Loop protection is a concern with switches.</a:t>
            </a:r>
          </a:p>
          <a:p>
            <a:pPr lvl="1"/>
            <a:r>
              <a:rPr lang="en-US" altLang="en-US" dirty="0" smtClean="0">
                <a:ea typeface="ヒラギノ角ゴ Pro W3" pitchFamily="-112" charset="-128"/>
              </a:rPr>
              <a:t>Switches </a:t>
            </a:r>
            <a:r>
              <a:rPr lang="en-US" altLang="en-US" dirty="0">
                <a:ea typeface="ヒラギノ角ゴ Pro W3" pitchFamily="-112" charset="-128"/>
              </a:rPr>
              <a:t>operate at Layer </a:t>
            </a:r>
            <a:r>
              <a:rPr lang="en-US" altLang="en-US" dirty="0" smtClean="0">
                <a:ea typeface="ヒラギノ角ゴ Pro W3" pitchFamily="-112" charset="-128"/>
              </a:rPr>
              <a:t>2 so there is no countdown </a:t>
            </a:r>
            <a:r>
              <a:rPr lang="en-US" altLang="en-US" dirty="0">
                <a:ea typeface="ヒラギノ角ゴ Pro W3" pitchFamily="-112" charset="-128"/>
              </a:rPr>
              <a:t>mechanism to kill packets that get caught in loops or on paths that will never </a:t>
            </a:r>
            <a:r>
              <a:rPr lang="en-US" altLang="en-US" dirty="0" smtClean="0">
                <a:ea typeface="ヒラギノ角ゴ Pro W3" pitchFamily="-112" charset="-128"/>
              </a:rPr>
              <a:t>resolve.</a:t>
            </a:r>
          </a:p>
          <a:p>
            <a:pPr lvl="1"/>
            <a:r>
              <a:rPr lang="en-US" altLang="en-US" dirty="0" smtClean="0">
                <a:ea typeface="ヒラギノ角ゴ Pro W3" pitchFamily="-112" charset="-128"/>
              </a:rPr>
              <a:t>The Layer </a:t>
            </a:r>
            <a:r>
              <a:rPr lang="en-US" altLang="en-US" dirty="0">
                <a:ea typeface="ヒラギノ角ゴ Pro W3" pitchFamily="-112" charset="-128"/>
              </a:rPr>
              <a:t>2 space acts as a mesh, where potentially </a:t>
            </a:r>
            <a:r>
              <a:rPr lang="en-US" altLang="en-US" dirty="0" smtClean="0">
                <a:ea typeface="ヒラギノ角ゴ Pro W3" pitchFamily="-112" charset="-128"/>
              </a:rPr>
              <a:t>the addition </a:t>
            </a:r>
            <a:r>
              <a:rPr lang="en-US" altLang="en-US" dirty="0">
                <a:ea typeface="ヒラギノ角ゴ Pro W3" pitchFamily="-112" charset="-128"/>
              </a:rPr>
              <a:t>of a new </a:t>
            </a:r>
            <a:r>
              <a:rPr lang="en-US" altLang="en-US" dirty="0" smtClean="0">
                <a:ea typeface="ヒラギノ角ゴ Pro W3" pitchFamily="-112" charset="-128"/>
              </a:rPr>
              <a:t>device can </a:t>
            </a:r>
            <a:r>
              <a:rPr lang="en-US" altLang="en-US" dirty="0">
                <a:ea typeface="ヒラギノ角ゴ Pro W3" pitchFamily="-112" charset="-128"/>
              </a:rPr>
              <a:t>create loops in the existing device interconnections.</a:t>
            </a:r>
            <a:endParaRPr lang="en-US" altLang="en-US" dirty="0" smtClean="0">
              <a:ea typeface="ヒラギノ角ゴ Pro W3" pitchFamily="-112" charset="-128"/>
            </a:endParaRPr>
          </a:p>
          <a:p>
            <a:pPr lvl="1"/>
            <a:r>
              <a:rPr lang="en-US" altLang="en-US" dirty="0" smtClean="0">
                <a:ea typeface="ヒラギノ角ゴ Pro W3" pitchFamily="-112" charset="-128"/>
              </a:rPr>
              <a:t>Spanning trees technology is employed to prevent loops.</a:t>
            </a:r>
          </a:p>
          <a:p>
            <a:pPr lvl="1"/>
            <a:r>
              <a:rPr lang="en-US" altLang="en-US" dirty="0" smtClean="0">
                <a:ea typeface="ヒラギノ角ゴ Pro W3" pitchFamily="-112" charset="-128"/>
              </a:rPr>
              <a:t>The </a:t>
            </a:r>
            <a:r>
              <a:rPr lang="en-US" altLang="en-US" dirty="0">
                <a:ea typeface="ヒラギノ角ゴ Pro W3" pitchFamily="-112" charset="-128"/>
              </a:rPr>
              <a:t>Spanning Tree Protocol (STP) allows for multiple, redundant paths, while breaking loops to ensure a proper broadcast pattern</a:t>
            </a:r>
            <a:r>
              <a:rPr lang="en-US" altLang="en-US" dirty="0" smtClean="0">
                <a:ea typeface="ヒラギノ角ゴ Pro W3" pitchFamily="-112" charset="-128"/>
              </a:rPr>
              <a:t>.</a:t>
            </a:r>
            <a:endParaRPr lang="en-US" altLang="en-US" dirty="0">
              <a:ea typeface="ヒラギノ角ゴ Pro W3" pitchFamily="-112" charset="-128"/>
            </a:endParaRPr>
          </a:p>
        </p:txBody>
      </p:sp>
    </p:spTree>
    <p:extLst>
      <p:ext uri="{BB962C8B-B14F-4D97-AF65-F5344CB8AC3E}">
        <p14:creationId xmlns:p14="http://schemas.microsoft.com/office/powerpoint/2010/main" val="125054582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Routers</a:t>
            </a:r>
            <a:endParaRPr lang="en-US" dirty="0" smtClean="0"/>
          </a:p>
        </p:txBody>
      </p:sp>
      <p:sp>
        <p:nvSpPr>
          <p:cNvPr id="17411" name="Rectangle 3"/>
          <p:cNvSpPr>
            <a:spLocks noGrp="1" noChangeArrowheads="1"/>
          </p:cNvSpPr>
          <p:nvPr>
            <p:ph idx="1"/>
          </p:nvPr>
        </p:nvSpPr>
        <p:spPr>
          <a:xfrm>
            <a:off x="457200" y="1981200"/>
            <a:ext cx="8229600" cy="4419600"/>
          </a:xfrm>
        </p:spPr>
        <p:txBody>
          <a:bodyPr/>
          <a:lstStyle/>
          <a:p>
            <a:r>
              <a:rPr lang="en-US" altLang="en-US" dirty="0"/>
              <a:t>A </a:t>
            </a:r>
            <a:r>
              <a:rPr lang="en-US" altLang="en-US" b="1" dirty="0"/>
              <a:t>router</a:t>
            </a:r>
            <a:r>
              <a:rPr lang="en-US" altLang="en-US" dirty="0"/>
              <a:t> is a network traffic management device used to connect </a:t>
            </a:r>
            <a:r>
              <a:rPr lang="en-US" altLang="en-US" dirty="0" smtClean="0"/>
              <a:t>different network segments.</a:t>
            </a:r>
            <a:endParaRPr lang="en-US" altLang="en-US" dirty="0"/>
          </a:p>
          <a:p>
            <a:pPr lvl="1"/>
            <a:r>
              <a:rPr lang="en-US" altLang="en-US" dirty="0"/>
              <a:t>O</a:t>
            </a:r>
            <a:r>
              <a:rPr lang="en-US" altLang="en-US" dirty="0" smtClean="0"/>
              <a:t>perate </a:t>
            </a:r>
            <a:r>
              <a:rPr lang="en-US" altLang="en-US" dirty="0"/>
              <a:t>at the network layer (Layer 3) of the OSI </a:t>
            </a:r>
            <a:r>
              <a:rPr lang="en-US" altLang="en-US" dirty="0" smtClean="0"/>
              <a:t>model</a:t>
            </a:r>
          </a:p>
          <a:p>
            <a:pPr lvl="1"/>
            <a:r>
              <a:rPr lang="en-US" altLang="en-US" dirty="0" smtClean="0">
                <a:ea typeface="ヒラギノ角ゴ Pro W3" pitchFamily="-112" charset="-128"/>
              </a:rPr>
              <a:t>Form </a:t>
            </a:r>
            <a:r>
              <a:rPr lang="en-US" altLang="en-US" dirty="0">
                <a:ea typeface="ヒラギノ角ゴ Pro W3" pitchFamily="-112" charset="-128"/>
              </a:rPr>
              <a:t>the backbone of the Internet</a:t>
            </a:r>
            <a:endParaRPr lang="en-US" altLang="en-US" dirty="0" smtClean="0"/>
          </a:p>
          <a:p>
            <a:pPr lvl="1"/>
            <a:r>
              <a:rPr lang="en-US" altLang="en-US" dirty="0" smtClean="0"/>
              <a:t>Use algorithms </a:t>
            </a:r>
            <a:r>
              <a:rPr lang="en-US" altLang="en-US" dirty="0"/>
              <a:t>and tables to determine where to send the </a:t>
            </a:r>
            <a:r>
              <a:rPr lang="en-US" altLang="en-US" dirty="0" smtClean="0"/>
              <a:t>packet</a:t>
            </a:r>
          </a:p>
          <a:p>
            <a:pPr lvl="1"/>
            <a:r>
              <a:rPr lang="en-US" altLang="en-US" dirty="0" smtClean="0">
                <a:ea typeface="ヒラギノ角ゴ Pro W3" pitchFamily="-112" charset="-128"/>
              </a:rPr>
              <a:t>Use </a:t>
            </a:r>
            <a:r>
              <a:rPr lang="en-US" altLang="en-US" dirty="0">
                <a:ea typeface="ヒラギノ角ゴ Pro W3" pitchFamily="-112" charset="-128"/>
              </a:rPr>
              <a:t>access control lists (ACLs) as a method of deciding whether a packet is allowed to enter the network</a:t>
            </a:r>
            <a:endParaRPr lang="en-US" altLang="en-US" dirty="0" smtClean="0"/>
          </a:p>
          <a:p>
            <a:pPr lvl="1"/>
            <a:r>
              <a:rPr lang="en-US" altLang="en-US" dirty="0" smtClean="0"/>
              <a:t>Must limit router </a:t>
            </a:r>
            <a:r>
              <a:rPr lang="en-US" altLang="en-US" dirty="0" smtClean="0">
                <a:ea typeface="ヒラギノ角ゴ Pro W3" pitchFamily="-112" charset="-128"/>
              </a:rPr>
              <a:t>access and </a:t>
            </a:r>
            <a:r>
              <a:rPr lang="en-US" altLang="en-US" dirty="0">
                <a:ea typeface="ヒラギノ角ゴ Pro W3" pitchFamily="-112" charset="-128"/>
              </a:rPr>
              <a:t>control </a:t>
            </a:r>
            <a:r>
              <a:rPr lang="en-US" altLang="en-US" dirty="0" smtClean="0">
                <a:ea typeface="ヒラギノ角ゴ Pro W3" pitchFamily="-112" charset="-128"/>
              </a:rPr>
              <a:t>of </a:t>
            </a:r>
            <a:r>
              <a:rPr lang="en-US" altLang="en-US" dirty="0">
                <a:ea typeface="ヒラギノ角ゴ Pro W3" pitchFamily="-112" charset="-128"/>
              </a:rPr>
              <a:t>internal functions</a:t>
            </a:r>
            <a:endParaRPr lang="en-US" altLang="en-US" dirty="0" smtClean="0"/>
          </a:p>
        </p:txBody>
      </p:sp>
    </p:spTree>
    <p:extLst>
      <p:ext uri="{BB962C8B-B14F-4D97-AF65-F5344CB8AC3E}">
        <p14:creationId xmlns:p14="http://schemas.microsoft.com/office/powerpoint/2010/main" val="201643909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181600"/>
            <a:ext cx="7924800" cy="457200"/>
          </a:xfrm>
        </p:spPr>
        <p:txBody>
          <a:bodyPr/>
          <a:lstStyle/>
          <a:p>
            <a:r>
              <a:rPr lang="en-US" dirty="0"/>
              <a:t>Figure 10.2 A small home office router for cable modem/DSL</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4420" y="2060448"/>
            <a:ext cx="6995160" cy="2737104"/>
          </a:xfrm>
          <a:prstGeom prst="rect">
            <a:avLst/>
          </a:prstGeom>
        </p:spPr>
      </p:pic>
    </p:spTree>
    <p:extLst>
      <p:ext uri="{BB962C8B-B14F-4D97-AF65-F5344CB8AC3E}">
        <p14:creationId xmlns:p14="http://schemas.microsoft.com/office/powerpoint/2010/main" val="11865704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Firewalls</a:t>
            </a:r>
          </a:p>
        </p:txBody>
      </p:sp>
      <p:sp>
        <p:nvSpPr>
          <p:cNvPr id="18435" name="Rectangle 3"/>
          <p:cNvSpPr>
            <a:spLocks noGrp="1" noChangeArrowheads="1"/>
          </p:cNvSpPr>
          <p:nvPr>
            <p:ph idx="1"/>
          </p:nvPr>
        </p:nvSpPr>
        <p:spPr/>
        <p:txBody>
          <a:bodyPr/>
          <a:lstStyle/>
          <a:p>
            <a:r>
              <a:rPr lang="en-US" altLang="en-US" dirty="0"/>
              <a:t>A </a:t>
            </a:r>
            <a:r>
              <a:rPr lang="en-US" altLang="en-US" b="1" dirty="0"/>
              <a:t>firewall</a:t>
            </a:r>
            <a:r>
              <a:rPr lang="en-US" altLang="en-US" dirty="0"/>
              <a:t> is a network </a:t>
            </a:r>
            <a:r>
              <a:rPr lang="en-US" altLang="en-US" dirty="0" smtClean="0"/>
              <a:t>device</a:t>
            </a:r>
            <a:r>
              <a:rPr lang="en-US" dirty="0" smtClean="0"/>
              <a:t>—</a:t>
            </a:r>
            <a:r>
              <a:rPr lang="en-US" altLang="en-US" dirty="0" smtClean="0"/>
              <a:t>hardware</a:t>
            </a:r>
            <a:r>
              <a:rPr lang="en-US" altLang="en-US" dirty="0"/>
              <a:t>, software, or a </a:t>
            </a:r>
            <a:r>
              <a:rPr lang="en-US" altLang="en-US" dirty="0" smtClean="0"/>
              <a:t>combination thereof.</a:t>
            </a:r>
            <a:endParaRPr lang="en-US" altLang="en-US" dirty="0"/>
          </a:p>
          <a:p>
            <a:pPr lvl="1"/>
            <a:r>
              <a:rPr lang="en-US" altLang="en-US" dirty="0" smtClean="0"/>
              <a:t>Its purpose </a:t>
            </a:r>
            <a:r>
              <a:rPr lang="en-US" altLang="en-US" dirty="0"/>
              <a:t>is to enforce a security policy across its connections by allowing or denying traffic to pass into or out of the network</a:t>
            </a:r>
            <a:r>
              <a:rPr lang="en-US" altLang="en-US" dirty="0" smtClean="0"/>
              <a:t>.</a:t>
            </a:r>
          </a:p>
          <a:p>
            <a:r>
              <a:rPr lang="en-US" altLang="en-US" dirty="0">
                <a:ea typeface="ヒラギノ角ゴ Pro W3" pitchFamily="-112" charset="-128"/>
              </a:rPr>
              <a:t>The heart of a firewall is the set of security policies that it </a:t>
            </a:r>
            <a:r>
              <a:rPr lang="en-US" altLang="en-US" dirty="0" smtClean="0">
                <a:ea typeface="ヒラギノ角ゴ Pro W3" pitchFamily="-112" charset="-128"/>
              </a:rPr>
              <a:t>enforces.</a:t>
            </a:r>
          </a:p>
          <a:p>
            <a:pPr lvl="1"/>
            <a:r>
              <a:rPr lang="en-US" dirty="0"/>
              <a:t>A key to security policies for firewalls </a:t>
            </a:r>
            <a:r>
              <a:rPr lang="en-US" dirty="0" smtClean="0"/>
              <a:t>is the principle </a:t>
            </a:r>
            <a:r>
              <a:rPr lang="en-US" dirty="0"/>
              <a:t>of </a:t>
            </a:r>
            <a:r>
              <a:rPr lang="en-US" dirty="0" smtClean="0"/>
              <a:t>least access.</a:t>
            </a:r>
            <a:endParaRPr lang="en-US" altLang="en-US" dirty="0" smtClean="0"/>
          </a:p>
        </p:txBody>
      </p:sp>
    </p:spTree>
    <p:extLst>
      <p:ext uri="{BB962C8B-B14F-4D97-AF65-F5344CB8AC3E}">
        <p14:creationId xmlns:p14="http://schemas.microsoft.com/office/powerpoint/2010/main" val="129945747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Module 7 Learning Resources</a:t>
            </a:r>
            <a:endParaRPr lang="en-AU" dirty="0"/>
          </a:p>
        </p:txBody>
      </p:sp>
      <p:sp>
        <p:nvSpPr>
          <p:cNvPr id="3" name="Content Placeholder 2"/>
          <p:cNvSpPr>
            <a:spLocks noGrp="1"/>
          </p:cNvSpPr>
          <p:nvPr>
            <p:ph idx="1"/>
          </p:nvPr>
        </p:nvSpPr>
        <p:spPr/>
        <p:txBody>
          <a:bodyPr/>
          <a:lstStyle/>
          <a:p>
            <a:pPr marL="0" indent="0">
              <a:buNone/>
            </a:pPr>
            <a:r>
              <a:rPr lang="en-US" sz="3200" dirty="0"/>
              <a:t>The readings from the text for this section are </a:t>
            </a:r>
            <a:endParaRPr lang="en-US" sz="3200" dirty="0" smtClean="0"/>
          </a:p>
          <a:p>
            <a:r>
              <a:rPr lang="en-US" sz="3200" dirty="0" smtClean="0"/>
              <a:t>‘</a:t>
            </a:r>
            <a:r>
              <a:rPr lang="en-US" sz="3200" dirty="0"/>
              <a:t>Chapter 10 – Infrastructure security’ pp. </a:t>
            </a:r>
            <a:r>
              <a:rPr lang="en-US" sz="3200" dirty="0" smtClean="0"/>
              <a:t>252-287</a:t>
            </a:r>
          </a:p>
          <a:p>
            <a:r>
              <a:rPr lang="en-US" sz="3200" dirty="0" smtClean="0"/>
              <a:t>and </a:t>
            </a:r>
            <a:r>
              <a:rPr lang="en-US" sz="3200" dirty="0"/>
              <a:t>‘Chapter 12 Wireless Security’ pp. 336-375. </a:t>
            </a:r>
            <a:endParaRPr lang="en-AU" sz="3200" dirty="0"/>
          </a:p>
        </p:txBody>
      </p:sp>
    </p:spTree>
    <p:extLst>
      <p:ext uri="{BB962C8B-B14F-4D97-AF65-F5344CB8AC3E}">
        <p14:creationId xmlns:p14="http://schemas.microsoft.com/office/powerpoint/2010/main" val="30322212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791200"/>
            <a:ext cx="7924800" cy="457200"/>
          </a:xfrm>
        </p:spPr>
        <p:txBody>
          <a:bodyPr/>
          <a:lstStyle/>
          <a:p>
            <a:r>
              <a:rPr lang="en-US" dirty="0"/>
              <a:t>Figure 10.3 How a firewall works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2811" y="1524000"/>
            <a:ext cx="6698377" cy="3886200"/>
          </a:xfrm>
          <a:prstGeom prst="rect">
            <a:avLst/>
          </a:prstGeom>
        </p:spPr>
      </p:pic>
    </p:spTree>
    <p:extLst>
      <p:ext uri="{BB962C8B-B14F-4D97-AF65-F5344CB8AC3E}">
        <p14:creationId xmlns:p14="http://schemas.microsoft.com/office/powerpoint/2010/main" val="31846904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181600"/>
            <a:ext cx="7924800" cy="457200"/>
          </a:xfrm>
        </p:spPr>
        <p:txBody>
          <a:bodyPr/>
          <a:lstStyle/>
          <a:p>
            <a:r>
              <a:rPr lang="en-US" dirty="0"/>
              <a:t>Figure 10.4 Linksys RVS4000 SOHO firewall</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0224" y="2060448"/>
            <a:ext cx="7083552" cy="2737104"/>
          </a:xfrm>
          <a:prstGeom prst="rect">
            <a:avLst/>
          </a:prstGeom>
        </p:spPr>
      </p:pic>
    </p:spTree>
    <p:extLst>
      <p:ext uri="{BB962C8B-B14F-4D97-AF65-F5344CB8AC3E}">
        <p14:creationId xmlns:p14="http://schemas.microsoft.com/office/powerpoint/2010/main" val="294266135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Firewalls (</a:t>
            </a:r>
            <a:r>
              <a:rPr lang="en-US" i="1" dirty="0" smtClean="0"/>
              <a:t>continued</a:t>
            </a:r>
            <a:r>
              <a:rPr lang="en-US" dirty="0" smtClean="0"/>
              <a:t>)</a:t>
            </a:r>
          </a:p>
        </p:txBody>
      </p:sp>
      <p:sp>
        <p:nvSpPr>
          <p:cNvPr id="18435" name="Rectangle 3"/>
          <p:cNvSpPr>
            <a:spLocks noGrp="1" noChangeArrowheads="1"/>
          </p:cNvSpPr>
          <p:nvPr>
            <p:ph idx="1"/>
          </p:nvPr>
        </p:nvSpPr>
        <p:spPr/>
        <p:txBody>
          <a:bodyPr/>
          <a:lstStyle/>
          <a:p>
            <a:r>
              <a:rPr lang="en-US" altLang="en-US" dirty="0" smtClean="0"/>
              <a:t>The security topology determines what network devices are employed at what points in a network.</a:t>
            </a:r>
          </a:p>
          <a:p>
            <a:r>
              <a:rPr lang="en-US" altLang="en-US" dirty="0" smtClean="0"/>
              <a:t>The perfect firewall policy is one that the end user never sees and one that never allows even a single unauthorized packet to enter the network.</a:t>
            </a:r>
          </a:p>
          <a:p>
            <a:pPr lvl="1"/>
            <a:r>
              <a:rPr lang="en-US" dirty="0" smtClean="0"/>
              <a:t>To develop a complete and comprehensive security policy, it is first necessary to have a complete and comprehensive understanding of your network resources and their uses.</a:t>
            </a:r>
            <a:endParaRPr lang="en-US" altLang="en-US" dirty="0" smtClean="0"/>
          </a:p>
        </p:txBody>
      </p:sp>
    </p:spTree>
    <p:extLst>
      <p:ext uri="{BB962C8B-B14F-4D97-AF65-F5344CB8AC3E}">
        <p14:creationId xmlns:p14="http://schemas.microsoft.com/office/powerpoint/2010/main" val="274725269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380999" y="5486400"/>
            <a:ext cx="8382000" cy="457200"/>
          </a:xfrm>
        </p:spPr>
        <p:txBody>
          <a:bodyPr/>
          <a:lstStyle/>
          <a:p>
            <a:r>
              <a:rPr lang="en-US" dirty="0"/>
              <a:t>Figure 10.5 Logical depiction of a firewall protecting an organization from </a:t>
            </a:r>
            <a:r>
              <a:rPr lang="en-US" dirty="0" smtClean="0"/>
              <a:t>the Internet</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05208" y="1752600"/>
            <a:ext cx="6133583" cy="3238198"/>
          </a:xfrm>
          <a:prstGeom prst="rect">
            <a:avLst/>
          </a:prstGeom>
        </p:spPr>
      </p:pic>
    </p:spTree>
    <p:extLst>
      <p:ext uri="{BB962C8B-B14F-4D97-AF65-F5344CB8AC3E}">
        <p14:creationId xmlns:p14="http://schemas.microsoft.com/office/powerpoint/2010/main" val="44857377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How Do Firewalls Work?</a:t>
            </a:r>
          </a:p>
        </p:txBody>
      </p:sp>
      <p:sp>
        <p:nvSpPr>
          <p:cNvPr id="4" name="Content Placeholder 3"/>
          <p:cNvSpPr>
            <a:spLocks noGrp="1"/>
          </p:cNvSpPr>
          <p:nvPr>
            <p:ph idx="1"/>
          </p:nvPr>
        </p:nvSpPr>
        <p:spPr/>
        <p:txBody>
          <a:bodyPr/>
          <a:lstStyle/>
          <a:p>
            <a:r>
              <a:rPr lang="en-US" dirty="0"/>
              <a:t>Firewalls enforce the established security </a:t>
            </a:r>
            <a:r>
              <a:rPr lang="en-US" dirty="0" smtClean="0"/>
              <a:t>policies through a </a:t>
            </a:r>
            <a:r>
              <a:rPr lang="en-US" dirty="0"/>
              <a:t>variety of mechanisms, including</a:t>
            </a:r>
            <a:r>
              <a:rPr lang="en-US" dirty="0" smtClean="0"/>
              <a:t>:</a:t>
            </a:r>
          </a:p>
          <a:p>
            <a:pPr lvl="1"/>
            <a:r>
              <a:rPr lang="en-US" dirty="0"/>
              <a:t>Network Address Translation (NAT</a:t>
            </a:r>
            <a:r>
              <a:rPr lang="en-US" dirty="0" smtClean="0"/>
              <a:t>)</a:t>
            </a:r>
          </a:p>
          <a:p>
            <a:pPr lvl="1"/>
            <a:r>
              <a:rPr lang="en-US" b="1" dirty="0" smtClean="0"/>
              <a:t>Basic </a:t>
            </a:r>
            <a:r>
              <a:rPr lang="en-US" b="1" dirty="0"/>
              <a:t>packet filtering </a:t>
            </a:r>
            <a:endParaRPr lang="en-US" b="1" dirty="0" smtClean="0"/>
          </a:p>
          <a:p>
            <a:pPr lvl="1"/>
            <a:r>
              <a:rPr lang="en-US" dirty="0" smtClean="0"/>
              <a:t>Stateful </a:t>
            </a:r>
            <a:r>
              <a:rPr lang="en-US" dirty="0"/>
              <a:t>packet </a:t>
            </a:r>
            <a:r>
              <a:rPr lang="en-US" dirty="0" smtClean="0"/>
              <a:t>filtering</a:t>
            </a:r>
          </a:p>
          <a:p>
            <a:pPr lvl="1"/>
            <a:r>
              <a:rPr lang="en-US" dirty="0"/>
              <a:t>Access control lists (ACLs</a:t>
            </a:r>
            <a:r>
              <a:rPr lang="en-US" dirty="0" smtClean="0"/>
              <a:t>)</a:t>
            </a:r>
          </a:p>
          <a:p>
            <a:pPr lvl="1"/>
            <a:r>
              <a:rPr lang="en-US" dirty="0"/>
              <a:t>Application layer </a:t>
            </a:r>
            <a:r>
              <a:rPr lang="en-US" dirty="0" smtClean="0"/>
              <a:t>proxies</a:t>
            </a:r>
            <a:endParaRPr lang="en-US" dirty="0"/>
          </a:p>
          <a:p>
            <a:r>
              <a:rPr lang="en-US" dirty="0"/>
              <a:t>ACLs are a cornerstone of security in firewalls.</a:t>
            </a:r>
          </a:p>
          <a:p>
            <a:r>
              <a:rPr lang="en-US" dirty="0" smtClean="0"/>
              <a:t>Firewalls </a:t>
            </a:r>
            <a:r>
              <a:rPr lang="en-US" dirty="0"/>
              <a:t>can also act as network traffic </a:t>
            </a:r>
            <a:r>
              <a:rPr lang="en-US" dirty="0" smtClean="0"/>
              <a:t>regulators.</a:t>
            </a:r>
            <a:endParaRPr lang="en-US" dirty="0"/>
          </a:p>
        </p:txBody>
      </p:sp>
    </p:spTree>
    <p:extLst>
      <p:ext uri="{BB962C8B-B14F-4D97-AF65-F5344CB8AC3E}">
        <p14:creationId xmlns:p14="http://schemas.microsoft.com/office/powerpoint/2010/main" val="386795502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a:t>Figure 10.6 Firewall with SMTP application layer proxy</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05000" y="1447800"/>
            <a:ext cx="5035296" cy="4141937"/>
          </a:xfrm>
          <a:prstGeom prst="rect">
            <a:avLst/>
          </a:prstGeom>
        </p:spPr>
      </p:pic>
    </p:spTree>
    <p:extLst>
      <p:ext uri="{BB962C8B-B14F-4D97-AF65-F5344CB8AC3E}">
        <p14:creationId xmlns:p14="http://schemas.microsoft.com/office/powerpoint/2010/main" val="316876435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Next-Generation Firewalls</a:t>
            </a:r>
          </a:p>
        </p:txBody>
      </p:sp>
      <p:sp>
        <p:nvSpPr>
          <p:cNvPr id="3" name="Content Placeholder 2"/>
          <p:cNvSpPr>
            <a:spLocks noGrp="1"/>
          </p:cNvSpPr>
          <p:nvPr>
            <p:ph idx="1"/>
          </p:nvPr>
        </p:nvSpPr>
        <p:spPr/>
        <p:txBody>
          <a:bodyPr/>
          <a:lstStyle/>
          <a:p>
            <a:r>
              <a:rPr lang="en-US" b="1" dirty="0" smtClean="0"/>
              <a:t>Next-generation </a:t>
            </a:r>
            <a:r>
              <a:rPr lang="en-US" b="1" dirty="0"/>
              <a:t>firewalls </a:t>
            </a:r>
            <a:r>
              <a:rPr lang="en-US" dirty="0" smtClean="0"/>
              <a:t>are </a:t>
            </a:r>
            <a:r>
              <a:rPr lang="en-US" dirty="0"/>
              <a:t>characterized by these features: </a:t>
            </a:r>
          </a:p>
          <a:p>
            <a:pPr lvl="1"/>
            <a:r>
              <a:rPr lang="en-US" dirty="0"/>
              <a:t>Deep packet inspection</a:t>
            </a:r>
          </a:p>
          <a:p>
            <a:pPr lvl="1"/>
            <a:r>
              <a:rPr lang="en-US" dirty="0"/>
              <a:t>Move beyond port/protocol inspection and blocking</a:t>
            </a:r>
          </a:p>
          <a:p>
            <a:pPr lvl="1"/>
            <a:r>
              <a:rPr lang="en-US" dirty="0"/>
              <a:t>Add application-level inspection</a:t>
            </a:r>
          </a:p>
          <a:p>
            <a:pPr lvl="1"/>
            <a:r>
              <a:rPr lang="en-US" dirty="0"/>
              <a:t>Add intrusion prevention</a:t>
            </a:r>
          </a:p>
          <a:p>
            <a:pPr lvl="1"/>
            <a:r>
              <a:rPr lang="en-US" dirty="0"/>
              <a:t>Bring intelligence from outside the </a:t>
            </a:r>
            <a:r>
              <a:rPr lang="en-US" dirty="0" smtClean="0"/>
              <a:t>firewall</a:t>
            </a:r>
          </a:p>
          <a:p>
            <a:r>
              <a:rPr lang="en-US" dirty="0" smtClean="0"/>
              <a:t>Traffic </a:t>
            </a:r>
            <a:r>
              <a:rPr lang="en-US" dirty="0"/>
              <a:t>can be managed based on content, not merely site or </a:t>
            </a:r>
            <a:r>
              <a:rPr lang="en-US" dirty="0" smtClean="0"/>
              <a:t>URL.</a:t>
            </a:r>
            <a:endParaRPr lang="en-US" dirty="0"/>
          </a:p>
        </p:txBody>
      </p:sp>
    </p:spTree>
    <p:extLst>
      <p:ext uri="{BB962C8B-B14F-4D97-AF65-F5344CB8AC3E}">
        <p14:creationId xmlns:p14="http://schemas.microsoft.com/office/powerpoint/2010/main" val="4807870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Application Firewalls vs. Network Firewalls</a:t>
            </a:r>
          </a:p>
        </p:txBody>
      </p:sp>
      <p:sp>
        <p:nvSpPr>
          <p:cNvPr id="6" name="Content Placeholder 5"/>
          <p:cNvSpPr>
            <a:spLocks noGrp="1"/>
          </p:cNvSpPr>
          <p:nvPr>
            <p:ph idx="1"/>
          </p:nvPr>
        </p:nvSpPr>
        <p:spPr/>
        <p:txBody>
          <a:bodyPr/>
          <a:lstStyle/>
          <a:p>
            <a:r>
              <a:rPr lang="en-US" dirty="0" smtClean="0"/>
              <a:t>A </a:t>
            </a:r>
            <a:r>
              <a:rPr lang="en-US" i="1" dirty="0"/>
              <a:t>web application firewall </a:t>
            </a:r>
            <a:r>
              <a:rPr lang="en-US" dirty="0"/>
              <a:t>is the </a:t>
            </a:r>
            <a:r>
              <a:rPr lang="en-US" dirty="0" smtClean="0"/>
              <a:t>term given </a:t>
            </a:r>
            <a:r>
              <a:rPr lang="en-US" dirty="0"/>
              <a:t>to any software package, appliance, or filter that applies a rule </a:t>
            </a:r>
            <a:r>
              <a:rPr lang="en-US" dirty="0" smtClean="0"/>
              <a:t>set to </a:t>
            </a:r>
            <a:r>
              <a:rPr lang="en-US" dirty="0"/>
              <a:t>HTTP/HTTPS traffic</a:t>
            </a:r>
            <a:r>
              <a:rPr lang="en-US" dirty="0" smtClean="0"/>
              <a:t>.</a:t>
            </a:r>
          </a:p>
          <a:p>
            <a:pPr lvl="1"/>
            <a:r>
              <a:rPr lang="en-US" dirty="0" smtClean="0"/>
              <a:t>They shape </a:t>
            </a:r>
            <a:r>
              <a:rPr lang="en-US" dirty="0"/>
              <a:t>web traffic </a:t>
            </a:r>
            <a:r>
              <a:rPr lang="en-US" dirty="0" smtClean="0"/>
              <a:t>and filter </a:t>
            </a:r>
            <a:r>
              <a:rPr lang="en-US" dirty="0"/>
              <a:t>out SQL injection attacks, malware, cross-site </a:t>
            </a:r>
            <a:r>
              <a:rPr lang="en-US" dirty="0" smtClean="0"/>
              <a:t>scripting (</a:t>
            </a:r>
            <a:r>
              <a:rPr lang="en-US" dirty="0"/>
              <a:t>XSS), and so on</a:t>
            </a:r>
            <a:r>
              <a:rPr lang="en-US" dirty="0" smtClean="0"/>
              <a:t>.</a:t>
            </a:r>
          </a:p>
          <a:p>
            <a:r>
              <a:rPr lang="en-US" dirty="0" smtClean="0"/>
              <a:t>A network </a:t>
            </a:r>
            <a:r>
              <a:rPr lang="en-US" dirty="0"/>
              <a:t>firewall is a hardware or </a:t>
            </a:r>
            <a:r>
              <a:rPr lang="en-US" dirty="0" smtClean="0"/>
              <a:t>software package </a:t>
            </a:r>
            <a:r>
              <a:rPr lang="en-US" dirty="0"/>
              <a:t>that controls the flow of packets into and out of a network.</a:t>
            </a:r>
          </a:p>
        </p:txBody>
      </p:sp>
    </p:spTree>
    <p:extLst>
      <p:ext uri="{BB962C8B-B14F-4D97-AF65-F5344CB8AC3E}">
        <p14:creationId xmlns:p14="http://schemas.microsoft.com/office/powerpoint/2010/main" val="399434529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Concentrators</a:t>
            </a:r>
          </a:p>
        </p:txBody>
      </p:sp>
      <p:sp>
        <p:nvSpPr>
          <p:cNvPr id="3" name="Content Placeholder 2"/>
          <p:cNvSpPr>
            <a:spLocks noGrp="1"/>
          </p:cNvSpPr>
          <p:nvPr>
            <p:ph idx="1"/>
          </p:nvPr>
        </p:nvSpPr>
        <p:spPr/>
        <p:txBody>
          <a:bodyPr/>
          <a:lstStyle/>
          <a:p>
            <a:r>
              <a:rPr lang="en-US" dirty="0"/>
              <a:t>Network devices called </a:t>
            </a:r>
            <a:r>
              <a:rPr lang="en-US" b="1" dirty="0"/>
              <a:t>concentrators</a:t>
            </a:r>
            <a:r>
              <a:rPr lang="en-US" dirty="0"/>
              <a:t> act as traffic management devices</a:t>
            </a:r>
            <a:r>
              <a:rPr lang="en-US" dirty="0" smtClean="0"/>
              <a:t>, managing </a:t>
            </a:r>
            <a:r>
              <a:rPr lang="en-US" dirty="0"/>
              <a:t>flows from multiple points into single </a:t>
            </a:r>
            <a:r>
              <a:rPr lang="en-US" dirty="0" smtClean="0"/>
              <a:t>streams.</a:t>
            </a:r>
          </a:p>
          <a:p>
            <a:pPr lvl="1"/>
            <a:r>
              <a:rPr lang="en-US" dirty="0" smtClean="0"/>
              <a:t>Concentrators typically act as endpoints for a particular protocol, such as SSL/TLS or VPN.</a:t>
            </a:r>
          </a:p>
          <a:p>
            <a:pPr lvl="1"/>
            <a:r>
              <a:rPr lang="en-US" dirty="0" smtClean="0"/>
              <a:t>The use of specialized hardware can enable hardware-based encryption and provide a higher level of specific service than a general-purpose server.</a:t>
            </a:r>
          </a:p>
          <a:p>
            <a:pPr lvl="1"/>
            <a:r>
              <a:rPr lang="en-US" dirty="0" smtClean="0"/>
              <a:t>This provides both architectural and functional efficiencies.</a:t>
            </a:r>
            <a:endParaRPr lang="en-US" dirty="0"/>
          </a:p>
        </p:txBody>
      </p:sp>
    </p:spTree>
    <p:extLst>
      <p:ext uri="{BB962C8B-B14F-4D97-AF65-F5344CB8AC3E}">
        <p14:creationId xmlns:p14="http://schemas.microsoft.com/office/powerpoint/2010/main" val="215820246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Wireless Devices</a:t>
            </a:r>
            <a:endParaRPr lang="en-US" dirty="0" smtClean="0"/>
          </a:p>
        </p:txBody>
      </p:sp>
      <p:sp>
        <p:nvSpPr>
          <p:cNvPr id="20483" name="Rectangle 3"/>
          <p:cNvSpPr>
            <a:spLocks noGrp="1" noChangeArrowheads="1"/>
          </p:cNvSpPr>
          <p:nvPr>
            <p:ph idx="1"/>
          </p:nvPr>
        </p:nvSpPr>
        <p:spPr/>
        <p:txBody>
          <a:bodyPr/>
          <a:lstStyle/>
          <a:p>
            <a:r>
              <a:rPr lang="en-US" altLang="en-US" dirty="0"/>
              <a:t>Wireless devices bring additional security </a:t>
            </a:r>
            <a:r>
              <a:rPr lang="en-US" altLang="en-US" dirty="0" smtClean="0"/>
              <a:t>concerns.</a:t>
            </a:r>
          </a:p>
          <a:p>
            <a:pPr lvl="1"/>
            <a:r>
              <a:rPr lang="en-US" altLang="en-US" dirty="0" smtClean="0"/>
              <a:t>Radio </a:t>
            </a:r>
            <a:r>
              <a:rPr lang="en-US" altLang="en-US" dirty="0"/>
              <a:t>waves or infrared </a:t>
            </a:r>
            <a:r>
              <a:rPr lang="en-US" altLang="en-US" dirty="0" smtClean="0"/>
              <a:t>carry data</a:t>
            </a:r>
            <a:r>
              <a:rPr lang="en-US" altLang="en-US" dirty="0"/>
              <a:t>, which allows anyone within range access to the </a:t>
            </a:r>
            <a:r>
              <a:rPr lang="en-US" altLang="en-US" dirty="0" smtClean="0"/>
              <a:t>data.</a:t>
            </a:r>
          </a:p>
          <a:p>
            <a:r>
              <a:rPr lang="en-US" altLang="en-US" dirty="0" smtClean="0"/>
              <a:t>The </a:t>
            </a:r>
            <a:r>
              <a:rPr lang="en-US" altLang="en-US" dirty="0"/>
              <a:t>point of entry from a wireless device to a wired network is performed at a device called a </a:t>
            </a:r>
            <a:r>
              <a:rPr lang="en-US" altLang="en-US" b="1" dirty="0"/>
              <a:t>wireless access point</a:t>
            </a:r>
            <a:r>
              <a:rPr lang="en-US" altLang="en-US" dirty="0" smtClean="0"/>
              <a:t>.</a:t>
            </a:r>
          </a:p>
          <a:p>
            <a:pPr lvl="1"/>
            <a:r>
              <a:rPr lang="en-US" altLang="en-US" dirty="0" smtClean="0"/>
              <a:t>They </a:t>
            </a:r>
            <a:r>
              <a:rPr lang="en-US" dirty="0"/>
              <a:t>can support multiple </a:t>
            </a:r>
            <a:r>
              <a:rPr lang="en-US" dirty="0" smtClean="0"/>
              <a:t>concurrent devices </a:t>
            </a:r>
            <a:r>
              <a:rPr lang="en-US" dirty="0"/>
              <a:t>accessing network resources through the </a:t>
            </a:r>
            <a:r>
              <a:rPr lang="en-US" dirty="0" smtClean="0"/>
              <a:t>network node </a:t>
            </a:r>
            <a:r>
              <a:rPr lang="en-US" dirty="0"/>
              <a:t>they create</a:t>
            </a:r>
            <a:r>
              <a:rPr lang="en-US" dirty="0" smtClean="0"/>
              <a:t>.</a:t>
            </a:r>
          </a:p>
          <a:p>
            <a:r>
              <a:rPr lang="en-US" altLang="en-US" dirty="0">
                <a:ea typeface="ヒラギノ角ゴ Pro W3" pitchFamily="-112" charset="-128"/>
              </a:rPr>
              <a:t>Several mechanisms can be used to add wireless functionality to a </a:t>
            </a:r>
            <a:r>
              <a:rPr lang="en-US" altLang="en-US" dirty="0" smtClean="0">
                <a:ea typeface="ヒラギノ角ゴ Pro W3" pitchFamily="-112" charset="-128"/>
              </a:rPr>
              <a:t>machine.</a:t>
            </a:r>
            <a:endParaRPr lang="en-US" altLang="en-US" dirty="0" smtClean="0"/>
          </a:p>
        </p:txBody>
      </p:sp>
    </p:spTree>
    <p:extLst>
      <p:ext uri="{BB962C8B-B14F-4D97-AF65-F5344CB8AC3E}">
        <p14:creationId xmlns:p14="http://schemas.microsoft.com/office/powerpoint/2010/main" val="349853393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sz="half" idx="1"/>
          </p:nvPr>
        </p:nvSpPr>
        <p:spPr/>
        <p:txBody>
          <a:bodyPr/>
          <a:lstStyle/>
          <a:p>
            <a:r>
              <a:rPr lang="en-US" dirty="0" smtClean="0"/>
              <a:t>Basic packet filtering</a:t>
            </a:r>
          </a:p>
          <a:p>
            <a:r>
              <a:rPr lang="en-US" dirty="0" smtClean="0"/>
              <a:t>Bridge</a:t>
            </a:r>
          </a:p>
          <a:p>
            <a:r>
              <a:rPr lang="en-US" dirty="0" smtClean="0"/>
              <a:t>Cloud computing</a:t>
            </a:r>
          </a:p>
          <a:p>
            <a:r>
              <a:rPr lang="en-US" dirty="0" smtClean="0"/>
              <a:t>Coaxial cable</a:t>
            </a:r>
          </a:p>
          <a:p>
            <a:r>
              <a:rPr lang="en-US" dirty="0" smtClean="0"/>
              <a:t>Collision domain</a:t>
            </a:r>
          </a:p>
          <a:p>
            <a:r>
              <a:rPr lang="en-US" dirty="0" smtClean="0"/>
              <a:t>Concentrator</a:t>
            </a:r>
          </a:p>
          <a:p>
            <a:r>
              <a:rPr lang="en-US" dirty="0" smtClean="0"/>
              <a:t>Data loss prevention (DLP) </a:t>
            </a:r>
            <a:endParaRPr lang="en-US" dirty="0"/>
          </a:p>
        </p:txBody>
      </p:sp>
      <p:sp>
        <p:nvSpPr>
          <p:cNvPr id="4" name="Content Placeholder 3"/>
          <p:cNvSpPr>
            <a:spLocks noGrp="1"/>
          </p:cNvSpPr>
          <p:nvPr>
            <p:ph sz="half" idx="2"/>
          </p:nvPr>
        </p:nvSpPr>
        <p:spPr/>
        <p:txBody>
          <a:bodyPr/>
          <a:lstStyle/>
          <a:p>
            <a:r>
              <a:rPr lang="en-US" dirty="0" smtClean="0"/>
              <a:t>Firewall</a:t>
            </a:r>
          </a:p>
          <a:p>
            <a:r>
              <a:rPr lang="en-US" dirty="0" smtClean="0"/>
              <a:t>Hub</a:t>
            </a:r>
          </a:p>
          <a:p>
            <a:r>
              <a:rPr lang="en-US" dirty="0" smtClean="0"/>
              <a:t>Infrastructure as a Service (IaaS)</a:t>
            </a:r>
          </a:p>
          <a:p>
            <a:r>
              <a:rPr lang="en-US" dirty="0" smtClean="0"/>
              <a:t>Internet content filter</a:t>
            </a:r>
          </a:p>
          <a:p>
            <a:r>
              <a:rPr lang="en-US" dirty="0" smtClean="0"/>
              <a:t>Load balancer</a:t>
            </a:r>
          </a:p>
          <a:p>
            <a:r>
              <a:rPr lang="en-US" dirty="0" smtClean="0"/>
              <a:t>Modem</a:t>
            </a:r>
          </a:p>
          <a:p>
            <a:r>
              <a:rPr lang="en-US" dirty="0" smtClean="0"/>
              <a:t>Network </a:t>
            </a:r>
            <a:r>
              <a:rPr lang="en-US" dirty="0"/>
              <a:t>access control</a:t>
            </a:r>
          </a:p>
        </p:txBody>
      </p:sp>
    </p:spTree>
    <p:extLst>
      <p:ext uri="{BB962C8B-B14F-4D97-AF65-F5344CB8AC3E}">
        <p14:creationId xmlns:p14="http://schemas.microsoft.com/office/powerpoint/2010/main" val="338364814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638556" y="1905000"/>
            <a:ext cx="3675888" cy="2737104"/>
          </a:xfrm>
        </p:spPr>
      </p:pic>
      <p:pic>
        <p:nvPicPr>
          <p:cNvPr id="5" name="Content Placeholder 4"/>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4800600" y="1905000"/>
            <a:ext cx="3651504" cy="2737104"/>
          </a:xfrm>
        </p:spPr>
      </p:pic>
      <p:sp>
        <p:nvSpPr>
          <p:cNvPr id="2" name="TextBox 1"/>
          <p:cNvSpPr txBox="1"/>
          <p:nvPr/>
        </p:nvSpPr>
        <p:spPr>
          <a:xfrm>
            <a:off x="638556" y="4876800"/>
            <a:ext cx="3050194" cy="369332"/>
          </a:xfrm>
          <a:prstGeom prst="rect">
            <a:avLst/>
          </a:prstGeom>
          <a:noFill/>
        </p:spPr>
        <p:txBody>
          <a:bodyPr wrap="none" rtlCol="0">
            <a:spAutoFit/>
          </a:bodyPr>
          <a:lstStyle/>
          <a:p>
            <a:r>
              <a:rPr lang="en-US" dirty="0" smtClean="0">
                <a:latin typeface="+mn-lt"/>
              </a:rPr>
              <a:t>A </a:t>
            </a:r>
            <a:r>
              <a:rPr lang="en-US" dirty="0">
                <a:latin typeface="+mn-lt"/>
              </a:rPr>
              <a:t>typical wireless access point </a:t>
            </a:r>
          </a:p>
        </p:txBody>
      </p:sp>
      <p:sp>
        <p:nvSpPr>
          <p:cNvPr id="6" name="TextBox 5"/>
          <p:cNvSpPr txBox="1"/>
          <p:nvPr/>
        </p:nvSpPr>
        <p:spPr>
          <a:xfrm>
            <a:off x="4800600" y="4876800"/>
            <a:ext cx="3438505" cy="646331"/>
          </a:xfrm>
          <a:prstGeom prst="rect">
            <a:avLst/>
          </a:prstGeom>
          <a:noFill/>
        </p:spPr>
        <p:txBody>
          <a:bodyPr wrap="none" rtlCol="0">
            <a:spAutoFit/>
          </a:bodyPr>
          <a:lstStyle/>
          <a:p>
            <a:r>
              <a:rPr lang="en-US" dirty="0">
                <a:latin typeface="+mn-lt"/>
              </a:rPr>
              <a:t>A typical PCMCIA wireless </a:t>
            </a:r>
            <a:r>
              <a:rPr lang="en-US" dirty="0" smtClean="0">
                <a:latin typeface="+mn-lt"/>
              </a:rPr>
              <a:t>network</a:t>
            </a:r>
            <a:br>
              <a:rPr lang="en-US" dirty="0" smtClean="0">
                <a:latin typeface="+mn-lt"/>
              </a:rPr>
            </a:br>
            <a:r>
              <a:rPr lang="en-US" dirty="0" smtClean="0">
                <a:latin typeface="+mn-lt"/>
              </a:rPr>
              <a:t>card</a:t>
            </a:r>
            <a:endParaRPr lang="en-US" dirty="0">
              <a:latin typeface="+mn-lt"/>
            </a:endParaRPr>
          </a:p>
        </p:txBody>
      </p:sp>
    </p:spTree>
    <p:extLst>
      <p:ext uri="{BB962C8B-B14F-4D97-AF65-F5344CB8AC3E}">
        <p14:creationId xmlns:p14="http://schemas.microsoft.com/office/powerpoint/2010/main" val="19941989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Modems</a:t>
            </a:r>
            <a:endParaRPr lang="en-US" dirty="0" smtClean="0"/>
          </a:p>
        </p:txBody>
      </p:sp>
      <p:sp>
        <p:nvSpPr>
          <p:cNvPr id="21507" name="Rectangle 3"/>
          <p:cNvSpPr>
            <a:spLocks noGrp="1" noChangeArrowheads="1"/>
          </p:cNvSpPr>
          <p:nvPr>
            <p:ph idx="1"/>
          </p:nvPr>
        </p:nvSpPr>
        <p:spPr>
          <a:xfrm>
            <a:off x="457200" y="1981200"/>
            <a:ext cx="8229600" cy="4724400"/>
          </a:xfrm>
        </p:spPr>
        <p:txBody>
          <a:bodyPr/>
          <a:lstStyle/>
          <a:p>
            <a:r>
              <a:rPr lang="en-US" altLang="en-US" b="1" dirty="0" smtClean="0"/>
              <a:t>Modem</a:t>
            </a:r>
            <a:r>
              <a:rPr lang="en-US" altLang="en-US" dirty="0" smtClean="0"/>
              <a:t> is a shortened form of </a:t>
            </a:r>
            <a:r>
              <a:rPr lang="en-US" altLang="en-US" i="1" dirty="0" smtClean="0"/>
              <a:t>modulator/demodulator</a:t>
            </a:r>
            <a:r>
              <a:rPr lang="en-US" altLang="en-US" dirty="0" smtClean="0"/>
              <a:t>, converting analog signals to digital and vice versa.</a:t>
            </a:r>
          </a:p>
          <a:p>
            <a:r>
              <a:rPr lang="en-US" altLang="en-US" dirty="0" smtClean="0"/>
              <a:t>A DSL modem is a device connected </a:t>
            </a:r>
            <a:r>
              <a:rPr lang="en-US" altLang="en-US" dirty="0"/>
              <a:t>to special digital telephone </a:t>
            </a:r>
            <a:r>
              <a:rPr lang="en-US" altLang="en-US" dirty="0" smtClean="0"/>
              <a:t>lines using a d</a:t>
            </a:r>
            <a:r>
              <a:rPr lang="en-US" altLang="en-US" dirty="0" smtClean="0">
                <a:ea typeface="ヒラギノ角ゴ Pro W3" pitchFamily="-112" charset="-128"/>
              </a:rPr>
              <a:t>irect connection.</a:t>
            </a:r>
          </a:p>
          <a:p>
            <a:r>
              <a:rPr lang="en-US" altLang="en-US" dirty="0" smtClean="0"/>
              <a:t>A cable modem is a device </a:t>
            </a:r>
            <a:r>
              <a:rPr lang="en-US" altLang="en-US" dirty="0"/>
              <a:t>connected to </a:t>
            </a:r>
            <a:r>
              <a:rPr lang="en-US" altLang="en-US" dirty="0" smtClean="0"/>
              <a:t>cable </a:t>
            </a:r>
            <a:r>
              <a:rPr lang="en-US" altLang="en-US" dirty="0"/>
              <a:t>television </a:t>
            </a:r>
            <a:r>
              <a:rPr lang="en-US" altLang="en-US" dirty="0" smtClean="0"/>
              <a:t>lines </a:t>
            </a:r>
            <a:r>
              <a:rPr lang="en-US" altLang="en-US" dirty="0" smtClean="0">
                <a:ea typeface="ヒラギノ角ゴ Pro W3" pitchFamily="-112" charset="-128"/>
              </a:rPr>
              <a:t>set </a:t>
            </a:r>
            <a:r>
              <a:rPr lang="en-US" altLang="en-US" dirty="0">
                <a:ea typeface="ヒラギノ角ゴ Pro W3" pitchFamily="-112" charset="-128"/>
              </a:rPr>
              <a:t>up in shared </a:t>
            </a:r>
            <a:r>
              <a:rPr lang="en-US" altLang="en-US" dirty="0" smtClean="0">
                <a:ea typeface="ヒラギノ角ゴ Pro W3" pitchFamily="-112" charset="-128"/>
              </a:rPr>
              <a:t>arrangements.</a:t>
            </a:r>
          </a:p>
          <a:p>
            <a:pPr lvl="1"/>
            <a:r>
              <a:rPr lang="en-US" altLang="en-US" dirty="0">
                <a:ea typeface="ヒラギノ角ゴ Pro W3" pitchFamily="-112" charset="-128"/>
              </a:rPr>
              <a:t>DOCSIS includes built-in support for security </a:t>
            </a:r>
            <a:r>
              <a:rPr lang="en-US" altLang="en-US" dirty="0" smtClean="0">
                <a:ea typeface="ヒラギノ角ゴ Pro W3" pitchFamily="-112" charset="-128"/>
              </a:rPr>
              <a:t>protocols.</a:t>
            </a:r>
          </a:p>
          <a:p>
            <a:r>
              <a:rPr lang="en-US" dirty="0" smtClean="0">
                <a:ea typeface="ヒラギノ角ゴ Pro W3" pitchFamily="-111" charset="-128"/>
                <a:cs typeface="ヒラギノ角ゴ Pro W3" pitchFamily="-111" charset="-128"/>
              </a:rPr>
              <a:t>Both DSL and cable are </a:t>
            </a:r>
            <a:r>
              <a:rPr lang="en-US" dirty="0">
                <a:ea typeface="ヒラギノ角ゴ Pro W3" pitchFamily="-111" charset="-128"/>
                <a:cs typeface="ヒラギノ角ゴ Pro W3" pitchFamily="-111" charset="-128"/>
              </a:rPr>
              <a:t>designed for a continuous </a:t>
            </a:r>
            <a:r>
              <a:rPr lang="en-US" dirty="0" smtClean="0">
                <a:ea typeface="ヒラギノ角ゴ Pro W3" pitchFamily="-111" charset="-128"/>
                <a:cs typeface="ヒラギノ角ゴ Pro W3" pitchFamily="-111" charset="-128"/>
              </a:rPr>
              <a:t>connection.</a:t>
            </a:r>
            <a:endParaRPr lang="en-US" altLang="en-US" dirty="0" smtClean="0"/>
          </a:p>
        </p:txBody>
      </p:sp>
    </p:spTree>
    <p:extLst>
      <p:ext uri="{BB962C8B-B14F-4D97-AF65-F5344CB8AC3E}">
        <p14:creationId xmlns:p14="http://schemas.microsoft.com/office/powerpoint/2010/main" val="179328113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fr-FR" dirty="0"/>
              <a:t>Figure 10.7 Modern cable modem</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2896" y="1455364"/>
            <a:ext cx="4318207" cy="4467454"/>
          </a:xfrm>
          <a:prstGeom prst="rect">
            <a:avLst/>
          </a:prstGeom>
        </p:spPr>
      </p:pic>
    </p:spTree>
    <p:extLst>
      <p:ext uri="{BB962C8B-B14F-4D97-AF65-F5344CB8AC3E}">
        <p14:creationId xmlns:p14="http://schemas.microsoft.com/office/powerpoint/2010/main" val="193795374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Modems (</a:t>
            </a:r>
            <a:r>
              <a:rPr lang="en-US" i="1" dirty="0" smtClean="0"/>
              <a:t>continued</a:t>
            </a:r>
            <a:r>
              <a:rPr lang="en-US" dirty="0" smtClean="0"/>
              <a:t>)</a:t>
            </a:r>
          </a:p>
        </p:txBody>
      </p:sp>
      <p:sp>
        <p:nvSpPr>
          <p:cNvPr id="21507" name="Rectangle 3"/>
          <p:cNvSpPr>
            <a:spLocks noGrp="1" noChangeArrowheads="1"/>
          </p:cNvSpPr>
          <p:nvPr>
            <p:ph idx="1"/>
          </p:nvPr>
        </p:nvSpPr>
        <p:spPr>
          <a:xfrm>
            <a:off x="457200" y="1981200"/>
            <a:ext cx="8229600" cy="4724400"/>
          </a:xfrm>
        </p:spPr>
        <p:txBody>
          <a:bodyPr/>
          <a:lstStyle/>
          <a:p>
            <a:r>
              <a:rPr lang="en-US" altLang="en-US" dirty="0" smtClean="0"/>
              <a:t>Security is needed with a cable/DSL connection.</a:t>
            </a:r>
            <a:endParaRPr lang="en-US" altLang="en-US" dirty="0"/>
          </a:p>
          <a:p>
            <a:pPr lvl="1"/>
            <a:r>
              <a:rPr lang="en-US" altLang="en-US" dirty="0"/>
              <a:t>The modem equipment provided by the subscription service converts the cable or DSL signal into a standard Ethernet signal that can then be connected to a NIC on the client device</a:t>
            </a:r>
            <a:r>
              <a:rPr lang="en-US" altLang="en-US" dirty="0" smtClean="0"/>
              <a:t>.</a:t>
            </a:r>
          </a:p>
          <a:p>
            <a:pPr lvl="1"/>
            <a:r>
              <a:rPr lang="en-US" altLang="en-US" dirty="0" smtClean="0"/>
              <a:t>This </a:t>
            </a:r>
            <a:r>
              <a:rPr lang="en-US" altLang="en-US" dirty="0"/>
              <a:t>is still just a direct network connection, with no security device separating the </a:t>
            </a:r>
            <a:r>
              <a:rPr lang="en-US" altLang="en-US" dirty="0" smtClean="0"/>
              <a:t>two.</a:t>
            </a:r>
          </a:p>
          <a:p>
            <a:pPr lvl="1"/>
            <a:r>
              <a:rPr lang="en-US" altLang="en-US" dirty="0" smtClean="0"/>
              <a:t>The </a:t>
            </a:r>
            <a:r>
              <a:rPr lang="en-US" altLang="en-US" dirty="0"/>
              <a:t>most common security device used in cable/DSL connections is a router that acts as a hardware </a:t>
            </a:r>
            <a:r>
              <a:rPr lang="en-US" altLang="en-US" dirty="0" smtClean="0"/>
              <a:t>firewall.</a:t>
            </a:r>
          </a:p>
          <a:p>
            <a:pPr lvl="1"/>
            <a:r>
              <a:rPr lang="en-US" altLang="en-US" dirty="0" smtClean="0"/>
              <a:t>The </a:t>
            </a:r>
            <a:r>
              <a:rPr lang="en-US" altLang="en-US" dirty="0"/>
              <a:t>firewall/router needs to be installed between the cable/DSL modem and client computers</a:t>
            </a:r>
            <a:r>
              <a:rPr lang="en-US" altLang="en-US" dirty="0" smtClean="0"/>
              <a:t>.</a:t>
            </a:r>
          </a:p>
        </p:txBody>
      </p:sp>
    </p:spTree>
    <p:extLst>
      <p:ext uri="{BB962C8B-B14F-4D97-AF65-F5344CB8AC3E}">
        <p14:creationId xmlns:p14="http://schemas.microsoft.com/office/powerpoint/2010/main" val="3753160713"/>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Telephony</a:t>
            </a:r>
            <a:endParaRPr lang="en-US" dirty="0" smtClean="0"/>
          </a:p>
        </p:txBody>
      </p:sp>
      <p:sp>
        <p:nvSpPr>
          <p:cNvPr id="23555" name="Rectangle 3"/>
          <p:cNvSpPr>
            <a:spLocks noGrp="1" noChangeArrowheads="1"/>
          </p:cNvSpPr>
          <p:nvPr>
            <p:ph idx="1"/>
          </p:nvPr>
        </p:nvSpPr>
        <p:spPr/>
        <p:txBody>
          <a:bodyPr/>
          <a:lstStyle/>
          <a:p>
            <a:r>
              <a:rPr lang="en-US" altLang="en-US" dirty="0"/>
              <a:t>A </a:t>
            </a:r>
            <a:r>
              <a:rPr lang="en-US" altLang="en-US" b="1" dirty="0"/>
              <a:t>private branch exchange (PBX) </a:t>
            </a:r>
            <a:r>
              <a:rPr lang="en-US" altLang="en-US" dirty="0"/>
              <a:t>is an extension of the public telephone </a:t>
            </a:r>
            <a:r>
              <a:rPr lang="en-US" altLang="en-US" dirty="0" smtClean="0"/>
              <a:t>network </a:t>
            </a:r>
            <a:r>
              <a:rPr lang="en-US" altLang="en-US" dirty="0"/>
              <a:t>into a business</a:t>
            </a:r>
            <a:r>
              <a:rPr lang="en-US" altLang="en-US" dirty="0" smtClean="0"/>
              <a:t>.</a:t>
            </a:r>
          </a:p>
          <a:p>
            <a:r>
              <a:rPr lang="en-US" dirty="0" smtClean="0"/>
              <a:t>The following are security concerns:</a:t>
            </a:r>
          </a:p>
          <a:p>
            <a:pPr lvl="1"/>
            <a:r>
              <a:rPr lang="en-US" dirty="0" smtClean="0"/>
              <a:t>They </a:t>
            </a:r>
            <a:r>
              <a:rPr lang="en-US" dirty="0"/>
              <a:t>can be compromised from the outside and used by </a:t>
            </a:r>
            <a:r>
              <a:rPr lang="en-US" dirty="0" smtClean="0"/>
              <a:t>phone hackers </a:t>
            </a:r>
            <a:r>
              <a:rPr lang="en-US" dirty="0"/>
              <a:t>(</a:t>
            </a:r>
            <a:r>
              <a:rPr lang="en-US" i="1" dirty="0"/>
              <a:t>phreakers</a:t>
            </a:r>
            <a:r>
              <a:rPr lang="en-US" dirty="0"/>
              <a:t>) to make phone calls at the business’s expense</a:t>
            </a:r>
            <a:r>
              <a:rPr lang="en-US" dirty="0" smtClean="0"/>
              <a:t>.</a:t>
            </a:r>
          </a:p>
          <a:p>
            <a:pPr lvl="1"/>
            <a:r>
              <a:rPr lang="en-US" dirty="0" smtClean="0"/>
              <a:t>A path </a:t>
            </a:r>
            <a:r>
              <a:rPr lang="en-US" dirty="0"/>
              <a:t>exists for </a:t>
            </a:r>
            <a:r>
              <a:rPr lang="en-US" dirty="0" smtClean="0"/>
              <a:t>a connection </a:t>
            </a:r>
            <a:r>
              <a:rPr lang="en-US" dirty="0"/>
              <a:t>to outside </a:t>
            </a:r>
            <a:r>
              <a:rPr lang="en-US" dirty="0" smtClean="0"/>
              <a:t>data networks </a:t>
            </a:r>
            <a:r>
              <a:rPr lang="en-US" dirty="0"/>
              <a:t>and the </a:t>
            </a:r>
            <a:r>
              <a:rPr lang="en-US" dirty="0" smtClean="0"/>
              <a:t>Internet.</a:t>
            </a:r>
          </a:p>
          <a:p>
            <a:pPr lvl="2"/>
            <a:r>
              <a:rPr lang="en-US" dirty="0" smtClean="0"/>
              <a:t>A </a:t>
            </a:r>
            <a:r>
              <a:rPr lang="en-US" dirty="0"/>
              <a:t>firewall is needed for security on </a:t>
            </a:r>
            <a:r>
              <a:rPr lang="en-US" dirty="0" smtClean="0"/>
              <a:t>these connections.</a:t>
            </a:r>
            <a:endParaRPr lang="en-US" altLang="en-US" dirty="0" smtClean="0"/>
          </a:p>
        </p:txBody>
      </p:sp>
    </p:spTree>
    <p:extLst>
      <p:ext uri="{BB962C8B-B14F-4D97-AF65-F5344CB8AC3E}">
        <p14:creationId xmlns:p14="http://schemas.microsoft.com/office/powerpoint/2010/main" val="346600110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VPN Concentrator</a:t>
            </a:r>
            <a:endParaRPr lang="en-US" dirty="0" smtClean="0"/>
          </a:p>
        </p:txBody>
      </p:sp>
      <p:sp>
        <p:nvSpPr>
          <p:cNvPr id="24579" name="Rectangle 3"/>
          <p:cNvSpPr>
            <a:spLocks noGrp="1" noChangeArrowheads="1"/>
          </p:cNvSpPr>
          <p:nvPr>
            <p:ph idx="1"/>
          </p:nvPr>
        </p:nvSpPr>
        <p:spPr/>
        <p:txBody>
          <a:bodyPr/>
          <a:lstStyle/>
          <a:p>
            <a:r>
              <a:rPr lang="en-US" altLang="en-US" dirty="0"/>
              <a:t>A virtual private network (VPN) is a construct used to provide a </a:t>
            </a:r>
            <a:r>
              <a:rPr lang="en-US" altLang="en-US" dirty="0" smtClean="0"/>
              <a:t>secure communication </a:t>
            </a:r>
            <a:r>
              <a:rPr lang="en-US" altLang="en-US" dirty="0"/>
              <a:t>channel between users across public networks such as </a:t>
            </a:r>
            <a:r>
              <a:rPr lang="en-US" altLang="en-US" dirty="0" smtClean="0"/>
              <a:t>the Internet.</a:t>
            </a:r>
          </a:p>
          <a:p>
            <a:pPr lvl="1"/>
            <a:r>
              <a:rPr lang="en-US" altLang="en-US" dirty="0" smtClean="0"/>
              <a:t>The </a:t>
            </a:r>
            <a:r>
              <a:rPr lang="en-US" altLang="en-US" dirty="0"/>
              <a:t>most common implementation of VPN is via IPsec, a protocol for IP </a:t>
            </a:r>
            <a:r>
              <a:rPr lang="en-US" altLang="en-US" dirty="0" smtClean="0"/>
              <a:t>security.</a:t>
            </a:r>
          </a:p>
          <a:p>
            <a:pPr lvl="1"/>
            <a:r>
              <a:rPr lang="en-US" dirty="0"/>
              <a:t>IPsec is mandated in IPv6 and is optional in IPv4</a:t>
            </a:r>
            <a:r>
              <a:rPr lang="en-US" dirty="0" smtClean="0"/>
              <a:t>.</a:t>
            </a:r>
          </a:p>
          <a:p>
            <a:pPr lvl="1"/>
            <a:r>
              <a:rPr lang="en-US" altLang="en-US" dirty="0" smtClean="0"/>
              <a:t>IPsec can </a:t>
            </a:r>
            <a:r>
              <a:rPr lang="en-US" altLang="en-US" dirty="0"/>
              <a:t>be implemented in hardware, software, or a combination of both </a:t>
            </a:r>
            <a:r>
              <a:rPr lang="en-US" altLang="en-US" dirty="0" smtClean="0"/>
              <a:t>and is </a:t>
            </a:r>
            <a:r>
              <a:rPr lang="en-US" altLang="en-US" dirty="0"/>
              <a:t>used to encrypt all IP traffic</a:t>
            </a:r>
            <a:r>
              <a:rPr lang="en-US" altLang="en-US" dirty="0" smtClean="0"/>
              <a:t>.</a:t>
            </a:r>
          </a:p>
          <a:p>
            <a:pPr lvl="1"/>
            <a:r>
              <a:rPr lang="en-US" dirty="0"/>
              <a:t>The use </a:t>
            </a:r>
            <a:r>
              <a:rPr lang="en-US" dirty="0" smtClean="0"/>
              <a:t>of encryption </a:t>
            </a:r>
            <a:r>
              <a:rPr lang="en-US" dirty="0"/>
              <a:t>technologies allows either the data in a packet to be </a:t>
            </a:r>
            <a:r>
              <a:rPr lang="en-US" dirty="0" smtClean="0"/>
              <a:t>encrypted or </a:t>
            </a:r>
            <a:r>
              <a:rPr lang="en-US" dirty="0"/>
              <a:t>the entire packet to be encrypted</a:t>
            </a:r>
            <a:r>
              <a:rPr lang="en-US" dirty="0" smtClean="0"/>
              <a:t>.</a:t>
            </a:r>
            <a:endParaRPr lang="en-US" altLang="en-US" dirty="0" smtClean="0"/>
          </a:p>
        </p:txBody>
      </p:sp>
    </p:spTree>
    <p:extLst>
      <p:ext uri="{BB962C8B-B14F-4D97-AF65-F5344CB8AC3E}">
        <p14:creationId xmlns:p14="http://schemas.microsoft.com/office/powerpoint/2010/main" val="424329368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Devices</a:t>
            </a:r>
          </a:p>
        </p:txBody>
      </p:sp>
      <p:sp>
        <p:nvSpPr>
          <p:cNvPr id="3" name="Content Placeholder 2"/>
          <p:cNvSpPr>
            <a:spLocks noGrp="1"/>
          </p:cNvSpPr>
          <p:nvPr>
            <p:ph idx="1"/>
          </p:nvPr>
        </p:nvSpPr>
        <p:spPr/>
        <p:txBody>
          <a:bodyPr/>
          <a:lstStyle/>
          <a:p>
            <a:r>
              <a:rPr lang="en-US" dirty="0" smtClean="0"/>
              <a:t>There </a:t>
            </a:r>
            <a:r>
              <a:rPr lang="en-US" dirty="0"/>
              <a:t>are a range of security devices that can be employed at the </a:t>
            </a:r>
            <a:r>
              <a:rPr lang="en-US" dirty="0" smtClean="0"/>
              <a:t>network layer </a:t>
            </a:r>
            <a:r>
              <a:rPr lang="en-US" dirty="0"/>
              <a:t>to instantiate security functionality in the network </a:t>
            </a:r>
            <a:r>
              <a:rPr lang="en-US" dirty="0" smtClean="0"/>
              <a:t>layer.</a:t>
            </a:r>
          </a:p>
          <a:p>
            <a:r>
              <a:rPr lang="en-US" dirty="0" smtClean="0"/>
              <a:t>Devices can be </a:t>
            </a:r>
            <a:r>
              <a:rPr lang="en-US" dirty="0"/>
              <a:t>used for intrusion detection, network access control, and a wide </a:t>
            </a:r>
            <a:r>
              <a:rPr lang="en-US" dirty="0" smtClean="0"/>
              <a:t>range of </a:t>
            </a:r>
            <a:r>
              <a:rPr lang="en-US" dirty="0"/>
              <a:t>other security </a:t>
            </a:r>
            <a:r>
              <a:rPr lang="en-US" dirty="0" smtClean="0"/>
              <a:t>functions.</a:t>
            </a:r>
          </a:p>
          <a:p>
            <a:r>
              <a:rPr lang="en-US" dirty="0" smtClean="0"/>
              <a:t>Each </a:t>
            </a:r>
            <a:r>
              <a:rPr lang="en-US" dirty="0"/>
              <a:t>device has a specific network function </a:t>
            </a:r>
            <a:r>
              <a:rPr lang="en-US" dirty="0" smtClean="0"/>
              <a:t>and plays </a:t>
            </a:r>
            <a:r>
              <a:rPr lang="en-US" dirty="0"/>
              <a:t>a role in maintaining network infrastructure security.</a:t>
            </a:r>
          </a:p>
        </p:txBody>
      </p:sp>
    </p:spTree>
    <p:extLst>
      <p:ext uri="{BB962C8B-B14F-4D97-AF65-F5344CB8AC3E}">
        <p14:creationId xmlns:p14="http://schemas.microsoft.com/office/powerpoint/2010/main" val="149489947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Intrusion Detection Systems</a:t>
            </a:r>
          </a:p>
        </p:txBody>
      </p:sp>
      <p:sp>
        <p:nvSpPr>
          <p:cNvPr id="25603" name="Rectangle 3"/>
          <p:cNvSpPr>
            <a:spLocks noGrp="1" noChangeArrowheads="1"/>
          </p:cNvSpPr>
          <p:nvPr>
            <p:ph idx="1"/>
          </p:nvPr>
        </p:nvSpPr>
        <p:spPr/>
        <p:txBody>
          <a:bodyPr/>
          <a:lstStyle/>
          <a:p>
            <a:r>
              <a:rPr lang="en-US" altLang="en-US" dirty="0"/>
              <a:t>Intrusion detection systems (IDSs) are designed to detect, log, and respond to unauthorized network or host use, both in real time and after the fact</a:t>
            </a:r>
            <a:r>
              <a:rPr lang="en-US" altLang="en-US" dirty="0" smtClean="0"/>
              <a:t>.</a:t>
            </a:r>
          </a:p>
          <a:p>
            <a:r>
              <a:rPr lang="en-US" altLang="en-US" dirty="0" smtClean="0">
                <a:ea typeface="ヒラギノ角ゴ Pro W3" pitchFamily="-112" charset="-128"/>
              </a:rPr>
              <a:t>These </a:t>
            </a:r>
            <a:r>
              <a:rPr lang="en-US" altLang="en-US" dirty="0">
                <a:ea typeface="ヒラギノ角ゴ Pro W3" pitchFamily="-112" charset="-128"/>
              </a:rPr>
              <a:t>systems are implemented using </a:t>
            </a:r>
            <a:r>
              <a:rPr lang="en-US" altLang="en-US" dirty="0" smtClean="0">
                <a:ea typeface="ヒラギノ角ゴ Pro W3" pitchFamily="-112" charset="-128"/>
              </a:rPr>
              <a:t>software.</a:t>
            </a:r>
          </a:p>
          <a:p>
            <a:pPr lvl="1"/>
            <a:r>
              <a:rPr lang="en-US" altLang="en-US" dirty="0" smtClean="0">
                <a:ea typeface="ヒラギノ角ゴ Pro W3" pitchFamily="-112" charset="-128"/>
              </a:rPr>
              <a:t>In </a:t>
            </a:r>
            <a:r>
              <a:rPr lang="en-US" altLang="en-US" dirty="0">
                <a:ea typeface="ヒラギノ角ゴ Pro W3" pitchFamily="-112" charset="-128"/>
              </a:rPr>
              <a:t>large networks or systems with significant traffic levels, dedicated hardware is typically required as well</a:t>
            </a:r>
            <a:r>
              <a:rPr lang="en-US" altLang="en-US" dirty="0" smtClean="0">
                <a:ea typeface="ヒラギノ角ゴ Pro W3" pitchFamily="-112" charset="-128"/>
              </a:rPr>
              <a:t>.</a:t>
            </a:r>
          </a:p>
          <a:p>
            <a:r>
              <a:rPr lang="en-US" altLang="en-US" dirty="0" smtClean="0">
                <a:ea typeface="ヒラギノ角ゴ Pro W3" pitchFamily="-112" charset="-128"/>
              </a:rPr>
              <a:t>IDSs </a:t>
            </a:r>
            <a:r>
              <a:rPr lang="en-US" altLang="en-US" dirty="0">
                <a:ea typeface="ヒラギノ角ゴ Pro W3" pitchFamily="-112" charset="-128"/>
              </a:rPr>
              <a:t>can be divided into two categories</a:t>
            </a:r>
            <a:r>
              <a:rPr lang="en-US" altLang="en-US" dirty="0" smtClean="0">
                <a:ea typeface="ヒラギノ角ゴ Pro W3" pitchFamily="-112" charset="-128"/>
              </a:rPr>
              <a:t>:</a:t>
            </a:r>
          </a:p>
          <a:p>
            <a:pPr lvl="1"/>
            <a:r>
              <a:rPr lang="en-US" altLang="en-US" dirty="0">
                <a:ea typeface="ヒラギノ角ゴ Pro W3" pitchFamily="-112" charset="-128"/>
              </a:rPr>
              <a:t>N</a:t>
            </a:r>
            <a:r>
              <a:rPr lang="en-US" altLang="en-US" dirty="0" smtClean="0">
                <a:ea typeface="ヒラギノ角ゴ Pro W3" pitchFamily="-112" charset="-128"/>
              </a:rPr>
              <a:t>etwork-based </a:t>
            </a:r>
            <a:r>
              <a:rPr lang="en-US" altLang="en-US" dirty="0">
                <a:ea typeface="ヒラギノ角ゴ Pro W3" pitchFamily="-112" charset="-128"/>
              </a:rPr>
              <a:t>systems and host-based </a:t>
            </a:r>
            <a:r>
              <a:rPr lang="en-US" altLang="en-US" dirty="0" smtClean="0">
                <a:ea typeface="ヒラギノ角ゴ Pro W3" pitchFamily="-112" charset="-128"/>
              </a:rPr>
              <a:t>systems</a:t>
            </a:r>
            <a:endParaRPr lang="en-US" altLang="en-US" b="1" dirty="0" smtClean="0"/>
          </a:p>
        </p:txBody>
      </p:sp>
    </p:spTree>
    <p:extLst>
      <p:ext uri="{BB962C8B-B14F-4D97-AF65-F5344CB8AC3E}">
        <p14:creationId xmlns:p14="http://schemas.microsoft.com/office/powerpoint/2010/main" val="412293863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Network Access Control</a:t>
            </a:r>
          </a:p>
        </p:txBody>
      </p:sp>
      <p:sp>
        <p:nvSpPr>
          <p:cNvPr id="26627" name="Rectangle 3"/>
          <p:cNvSpPr>
            <a:spLocks noGrp="1" noChangeArrowheads="1"/>
          </p:cNvSpPr>
          <p:nvPr>
            <p:ph idx="1"/>
          </p:nvPr>
        </p:nvSpPr>
        <p:spPr>
          <a:xfrm>
            <a:off x="457200" y="1981200"/>
            <a:ext cx="8229600" cy="4572000"/>
          </a:xfrm>
        </p:spPr>
        <p:txBody>
          <a:bodyPr/>
          <a:lstStyle/>
          <a:p>
            <a:r>
              <a:rPr lang="en-US" altLang="en-US" dirty="0" smtClean="0"/>
              <a:t>Managing endpoints </a:t>
            </a:r>
            <a:r>
              <a:rPr lang="en-US" altLang="en-US" dirty="0"/>
              <a:t>on a case-by-case basis as they connect is a security methodology known as </a:t>
            </a:r>
            <a:r>
              <a:rPr lang="en-US" altLang="en-US" b="1" dirty="0"/>
              <a:t>network access control</a:t>
            </a:r>
            <a:r>
              <a:rPr lang="en-US" altLang="en-US" dirty="0" smtClean="0"/>
              <a:t>.</a:t>
            </a:r>
          </a:p>
          <a:p>
            <a:r>
              <a:rPr lang="en-US" altLang="en-US" dirty="0"/>
              <a:t>Two main competing </a:t>
            </a:r>
            <a:r>
              <a:rPr lang="en-US" altLang="en-US" dirty="0" smtClean="0"/>
              <a:t>methodologies are:</a:t>
            </a:r>
          </a:p>
          <a:p>
            <a:pPr lvl="1"/>
            <a:r>
              <a:rPr lang="en-US" altLang="en-US" b="1" dirty="0" smtClean="0"/>
              <a:t>Network </a:t>
            </a:r>
            <a:r>
              <a:rPr lang="en-US" altLang="en-US" b="1" dirty="0"/>
              <a:t>Access Protection (</a:t>
            </a:r>
            <a:r>
              <a:rPr lang="en-US" altLang="en-US" b="1" dirty="0" smtClean="0"/>
              <a:t>NAP)</a:t>
            </a:r>
            <a:r>
              <a:rPr lang="en-US" dirty="0"/>
              <a:t> – </a:t>
            </a:r>
            <a:r>
              <a:rPr lang="en-US" altLang="en-US" dirty="0" smtClean="0"/>
              <a:t>Microsoft</a:t>
            </a:r>
          </a:p>
          <a:p>
            <a:pPr lvl="2"/>
            <a:r>
              <a:rPr lang="en-US" altLang="en-US" dirty="0" smtClean="0"/>
              <a:t>Measures the health of a host when it connects to the network</a:t>
            </a:r>
          </a:p>
          <a:p>
            <a:pPr lvl="1"/>
            <a:r>
              <a:rPr lang="en-US" altLang="en-US" b="1" dirty="0" smtClean="0"/>
              <a:t>Network Admission Control (NAC)</a:t>
            </a:r>
            <a:r>
              <a:rPr lang="en-US" dirty="0"/>
              <a:t> – </a:t>
            </a:r>
            <a:r>
              <a:rPr lang="en-US" altLang="en-US" dirty="0" smtClean="0"/>
              <a:t>Cisco</a:t>
            </a:r>
          </a:p>
          <a:p>
            <a:pPr lvl="2"/>
            <a:r>
              <a:rPr lang="en-US" altLang="en-US" dirty="0" smtClean="0"/>
              <a:t>Enforces policies chosen by the network administrator</a:t>
            </a:r>
          </a:p>
          <a:p>
            <a:r>
              <a:rPr lang="en-US" altLang="en-US" dirty="0" smtClean="0"/>
              <a:t>Both are still in early stages of implementation.</a:t>
            </a:r>
          </a:p>
        </p:txBody>
      </p:sp>
    </p:spTree>
    <p:extLst>
      <p:ext uri="{BB962C8B-B14F-4D97-AF65-F5344CB8AC3E}">
        <p14:creationId xmlns:p14="http://schemas.microsoft.com/office/powerpoint/2010/main" val="201215011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smtClean="0"/>
              <a:t>Network Monitoring/Diagnostic</a:t>
            </a:r>
            <a:endParaRPr lang="en-US" dirty="0" smtClean="0"/>
          </a:p>
        </p:txBody>
      </p:sp>
      <p:sp>
        <p:nvSpPr>
          <p:cNvPr id="27651" name="Rectangle 3"/>
          <p:cNvSpPr>
            <a:spLocks noGrp="1" noChangeArrowheads="1"/>
          </p:cNvSpPr>
          <p:nvPr>
            <p:ph idx="1"/>
          </p:nvPr>
        </p:nvSpPr>
        <p:spPr/>
        <p:txBody>
          <a:bodyPr/>
          <a:lstStyle/>
          <a:p>
            <a:r>
              <a:rPr lang="en-US" dirty="0" smtClean="0"/>
              <a:t>The </a:t>
            </a:r>
            <a:r>
              <a:rPr lang="en-US" b="1" dirty="0" smtClean="0"/>
              <a:t>network operations center (NOC) </a:t>
            </a:r>
            <a:r>
              <a:rPr lang="en-US" dirty="0" smtClean="0"/>
              <a:t>allows operators to observe and interact with the network, using the self-reporting and, in some cases, self-healing nature of network devices to ensure efficient network operation.</a:t>
            </a:r>
          </a:p>
          <a:p>
            <a:pPr lvl="1"/>
            <a:r>
              <a:rPr lang="en-US" dirty="0" smtClean="0"/>
              <a:t>Software enables controllers at NOCs to measure the actual performance of network devices and make changes to the configuration and operation of devices remotely.</a:t>
            </a:r>
          </a:p>
          <a:p>
            <a:pPr lvl="1"/>
            <a:r>
              <a:rPr lang="en-US" dirty="0" smtClean="0"/>
              <a:t>SNMP was developed to perform management, monitoring, and fault resolution across networks.</a:t>
            </a:r>
            <a:endParaRPr lang="en-US" altLang="en-US" dirty="0" smtClean="0"/>
          </a:p>
        </p:txBody>
      </p:sp>
    </p:spTree>
    <p:extLst>
      <p:ext uri="{BB962C8B-B14F-4D97-AF65-F5344CB8AC3E}">
        <p14:creationId xmlns:p14="http://schemas.microsoft.com/office/powerpoint/2010/main" val="306333964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 (</a:t>
            </a:r>
            <a:r>
              <a:rPr lang="en-US" i="1" dirty="0" smtClean="0"/>
              <a:t>continued</a:t>
            </a:r>
            <a:r>
              <a:rPr lang="en-US" dirty="0" smtClean="0"/>
              <a:t>)</a:t>
            </a:r>
            <a:endParaRPr lang="en-US" dirty="0"/>
          </a:p>
        </p:txBody>
      </p:sp>
      <p:sp>
        <p:nvSpPr>
          <p:cNvPr id="3" name="Content Placeholder 2"/>
          <p:cNvSpPr>
            <a:spLocks noGrp="1"/>
          </p:cNvSpPr>
          <p:nvPr>
            <p:ph sz="half" idx="1"/>
          </p:nvPr>
        </p:nvSpPr>
        <p:spPr/>
        <p:txBody>
          <a:bodyPr/>
          <a:lstStyle/>
          <a:p>
            <a:r>
              <a:rPr lang="en-US" dirty="0"/>
              <a:t>Network Access Protection (NAP</a:t>
            </a:r>
            <a:r>
              <a:rPr lang="en-US" dirty="0" smtClean="0"/>
              <a:t>)</a:t>
            </a:r>
            <a:endParaRPr lang="en-US" dirty="0"/>
          </a:p>
          <a:p>
            <a:r>
              <a:rPr lang="en-US" dirty="0"/>
              <a:t>Network Admission Control (NAC</a:t>
            </a:r>
            <a:r>
              <a:rPr lang="en-US" dirty="0" smtClean="0"/>
              <a:t>)</a:t>
            </a:r>
            <a:endParaRPr lang="en-US" dirty="0"/>
          </a:p>
          <a:p>
            <a:r>
              <a:rPr lang="en-US" dirty="0"/>
              <a:t>Network Attached Storage (NAS</a:t>
            </a:r>
            <a:r>
              <a:rPr lang="en-US" dirty="0" smtClean="0"/>
              <a:t>)</a:t>
            </a:r>
            <a:endParaRPr lang="en-US" dirty="0"/>
          </a:p>
          <a:p>
            <a:r>
              <a:rPr lang="en-US" dirty="0" smtClean="0"/>
              <a:t>Network </a:t>
            </a:r>
            <a:r>
              <a:rPr lang="en-US" dirty="0"/>
              <a:t>interface card (NIC</a:t>
            </a:r>
            <a:r>
              <a:rPr lang="en-US" dirty="0" smtClean="0"/>
              <a:t>)</a:t>
            </a:r>
            <a:endParaRPr lang="en-US" dirty="0"/>
          </a:p>
        </p:txBody>
      </p:sp>
      <p:sp>
        <p:nvSpPr>
          <p:cNvPr id="4" name="Content Placeholder 3"/>
          <p:cNvSpPr>
            <a:spLocks noGrp="1"/>
          </p:cNvSpPr>
          <p:nvPr>
            <p:ph sz="half" idx="2"/>
          </p:nvPr>
        </p:nvSpPr>
        <p:spPr/>
        <p:txBody>
          <a:bodyPr/>
          <a:lstStyle/>
          <a:p>
            <a:r>
              <a:rPr lang="en-US" dirty="0" smtClean="0"/>
              <a:t>Network operations center (NOC)</a:t>
            </a:r>
          </a:p>
          <a:p>
            <a:r>
              <a:rPr lang="en-US" dirty="0" smtClean="0"/>
              <a:t>Next-generation firewall</a:t>
            </a:r>
            <a:endParaRPr lang="en-US" dirty="0"/>
          </a:p>
          <a:p>
            <a:r>
              <a:rPr lang="en-US" dirty="0"/>
              <a:t>Platform as a Service (PaaS</a:t>
            </a:r>
            <a:r>
              <a:rPr lang="en-US" dirty="0" smtClean="0"/>
              <a:t>)</a:t>
            </a:r>
            <a:endParaRPr lang="en-US" dirty="0"/>
          </a:p>
          <a:p>
            <a:r>
              <a:rPr lang="en-US" dirty="0" smtClean="0"/>
              <a:t>Private </a:t>
            </a:r>
            <a:r>
              <a:rPr lang="en-US" dirty="0"/>
              <a:t>branch exchange (</a:t>
            </a:r>
            <a:r>
              <a:rPr lang="en-US" dirty="0" smtClean="0"/>
              <a:t>PBX)</a:t>
            </a:r>
          </a:p>
          <a:p>
            <a:r>
              <a:rPr lang="en-US" dirty="0"/>
              <a:t>P</a:t>
            </a:r>
            <a:r>
              <a:rPr lang="en-US" dirty="0" smtClean="0"/>
              <a:t>roxy server</a:t>
            </a:r>
            <a:endParaRPr lang="en-US" dirty="0"/>
          </a:p>
        </p:txBody>
      </p:sp>
    </p:spTree>
    <p:extLst>
      <p:ext uri="{BB962C8B-B14F-4D97-AF65-F5344CB8AC3E}">
        <p14:creationId xmlns:p14="http://schemas.microsoft.com/office/powerpoint/2010/main" val="191798497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Load Balancers</a:t>
            </a:r>
          </a:p>
        </p:txBody>
      </p:sp>
      <p:sp>
        <p:nvSpPr>
          <p:cNvPr id="3" name="Content Placeholder 2"/>
          <p:cNvSpPr>
            <a:spLocks noGrp="1"/>
          </p:cNvSpPr>
          <p:nvPr>
            <p:ph idx="1"/>
          </p:nvPr>
        </p:nvSpPr>
        <p:spPr/>
        <p:txBody>
          <a:bodyPr/>
          <a:lstStyle/>
          <a:p>
            <a:r>
              <a:rPr lang="en-US" b="1" dirty="0"/>
              <a:t>Load balancers </a:t>
            </a:r>
            <a:r>
              <a:rPr lang="en-US" dirty="0" smtClean="0"/>
              <a:t>are designed </a:t>
            </a:r>
            <a:r>
              <a:rPr lang="en-US" dirty="0"/>
              <a:t>to distribute the processing load over two or more </a:t>
            </a:r>
            <a:r>
              <a:rPr lang="en-US" dirty="0" smtClean="0"/>
              <a:t>systems.</a:t>
            </a:r>
          </a:p>
          <a:p>
            <a:pPr lvl="1"/>
            <a:r>
              <a:rPr lang="en-US" dirty="0" smtClean="0"/>
              <a:t>They are </a:t>
            </a:r>
            <a:r>
              <a:rPr lang="en-US" dirty="0"/>
              <a:t>used to help improve resource utilization and throughput but also </a:t>
            </a:r>
            <a:r>
              <a:rPr lang="en-US" dirty="0" smtClean="0"/>
              <a:t>have the </a:t>
            </a:r>
            <a:r>
              <a:rPr lang="en-US" dirty="0"/>
              <a:t>added advantage of increasing the fault tolerance of the overall </a:t>
            </a:r>
            <a:r>
              <a:rPr lang="en-US" dirty="0" smtClean="0"/>
              <a:t>system since </a:t>
            </a:r>
            <a:r>
              <a:rPr lang="en-US" dirty="0"/>
              <a:t>a critical process may be split across several </a:t>
            </a:r>
            <a:r>
              <a:rPr lang="en-US" dirty="0" smtClean="0"/>
              <a:t>systems.</a:t>
            </a:r>
          </a:p>
          <a:p>
            <a:pPr lvl="1"/>
            <a:r>
              <a:rPr lang="en-US" dirty="0" smtClean="0"/>
              <a:t>Should </a:t>
            </a:r>
            <a:r>
              <a:rPr lang="en-US" dirty="0"/>
              <a:t>any </a:t>
            </a:r>
            <a:r>
              <a:rPr lang="en-US" dirty="0" smtClean="0"/>
              <a:t>one system </a:t>
            </a:r>
            <a:r>
              <a:rPr lang="en-US" dirty="0"/>
              <a:t>fail, the others can pick up the processing it was handling.</a:t>
            </a:r>
          </a:p>
        </p:txBody>
      </p:sp>
    </p:spTree>
    <p:extLst>
      <p:ext uri="{BB962C8B-B14F-4D97-AF65-F5344CB8AC3E}">
        <p14:creationId xmlns:p14="http://schemas.microsoft.com/office/powerpoint/2010/main" val="167267263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Proxies</a:t>
            </a:r>
          </a:p>
        </p:txBody>
      </p:sp>
      <p:sp>
        <p:nvSpPr>
          <p:cNvPr id="5" name="Content Placeholder 4"/>
          <p:cNvSpPr>
            <a:spLocks noGrp="1"/>
          </p:cNvSpPr>
          <p:nvPr>
            <p:ph idx="1"/>
          </p:nvPr>
        </p:nvSpPr>
        <p:spPr/>
        <p:txBody>
          <a:bodyPr/>
          <a:lstStyle/>
          <a:p>
            <a:r>
              <a:rPr lang="en-US" dirty="0" smtClean="0"/>
              <a:t>A </a:t>
            </a:r>
            <a:r>
              <a:rPr lang="en-US" b="1" dirty="0" smtClean="0"/>
              <a:t>proxy </a:t>
            </a:r>
            <a:r>
              <a:rPr lang="en-US" b="1" dirty="0"/>
              <a:t>server</a:t>
            </a:r>
            <a:r>
              <a:rPr lang="en-US" dirty="0"/>
              <a:t> (or </a:t>
            </a:r>
            <a:r>
              <a:rPr lang="en-US" dirty="0" smtClean="0"/>
              <a:t>simply proxy</a:t>
            </a:r>
            <a:r>
              <a:rPr lang="en-US" dirty="0"/>
              <a:t>) can be used to filter out undesirable traffic and </a:t>
            </a:r>
            <a:r>
              <a:rPr lang="en-US" dirty="0" smtClean="0"/>
              <a:t>prevent employees </a:t>
            </a:r>
            <a:r>
              <a:rPr lang="en-US" dirty="0"/>
              <a:t>from accessing potentially hostile web sites</a:t>
            </a:r>
            <a:r>
              <a:rPr lang="en-US" dirty="0" smtClean="0"/>
              <a:t>.</a:t>
            </a:r>
          </a:p>
          <a:p>
            <a:r>
              <a:rPr lang="en-US" dirty="0"/>
              <a:t>Proxy servers can be completely </a:t>
            </a:r>
            <a:r>
              <a:rPr lang="en-US" dirty="0" smtClean="0"/>
              <a:t>transparent (</a:t>
            </a:r>
            <a:r>
              <a:rPr lang="en-US" i="1" dirty="0" smtClean="0"/>
              <a:t>gateways </a:t>
            </a:r>
            <a:r>
              <a:rPr lang="en-US" dirty="0"/>
              <a:t>or </a:t>
            </a:r>
            <a:r>
              <a:rPr lang="en-US" i="1" dirty="0"/>
              <a:t>tunneling proxies</a:t>
            </a:r>
            <a:r>
              <a:rPr lang="en-US" dirty="0"/>
              <a:t>), or a proxy </a:t>
            </a:r>
            <a:r>
              <a:rPr lang="en-US" dirty="0" smtClean="0"/>
              <a:t>server can </a:t>
            </a:r>
            <a:r>
              <a:rPr lang="en-US" dirty="0"/>
              <a:t>modify the client request before sending it on, </a:t>
            </a:r>
            <a:r>
              <a:rPr lang="en-US" dirty="0" smtClean="0"/>
              <a:t>or even serve the </a:t>
            </a:r>
            <a:r>
              <a:rPr lang="en-US" dirty="0"/>
              <a:t>client’s request without needing </a:t>
            </a:r>
            <a:r>
              <a:rPr lang="en-US" dirty="0" smtClean="0"/>
              <a:t>to contact </a:t>
            </a:r>
            <a:r>
              <a:rPr lang="en-US" dirty="0"/>
              <a:t>the destination </a:t>
            </a:r>
            <a:r>
              <a:rPr lang="en-US" dirty="0" smtClean="0"/>
              <a:t>server.</a:t>
            </a:r>
          </a:p>
          <a:p>
            <a:r>
              <a:rPr lang="en-US" dirty="0"/>
              <a:t>Several major categories of proxy servers are in </a:t>
            </a:r>
            <a:r>
              <a:rPr lang="en-US" dirty="0" smtClean="0"/>
              <a:t>use.</a:t>
            </a:r>
            <a:endParaRPr lang="en-US" dirty="0"/>
          </a:p>
        </p:txBody>
      </p:sp>
    </p:spTree>
    <p:extLst>
      <p:ext uri="{BB962C8B-B14F-4D97-AF65-F5344CB8AC3E}">
        <p14:creationId xmlns:p14="http://schemas.microsoft.com/office/powerpoint/2010/main" val="233749111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791200"/>
            <a:ext cx="7924800" cy="457200"/>
          </a:xfrm>
        </p:spPr>
        <p:txBody>
          <a:bodyPr/>
          <a:lstStyle/>
          <a:p>
            <a:r>
              <a:rPr lang="en-US" dirty="0"/>
              <a:t>Figure 10.8 HTTP proxy handling client </a:t>
            </a:r>
            <a:r>
              <a:rPr lang="en-US" dirty="0" smtClean="0"/>
              <a:t>requests and </a:t>
            </a:r>
            <a:r>
              <a:rPr lang="en-US" dirty="0"/>
              <a:t>web server responses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96668" y="1524000"/>
            <a:ext cx="4550664" cy="4000883"/>
          </a:xfrm>
          <a:prstGeom prst="rect">
            <a:avLst/>
          </a:prstGeom>
        </p:spPr>
      </p:pic>
    </p:spTree>
    <p:extLst>
      <p:ext uri="{BB962C8B-B14F-4D97-AF65-F5344CB8AC3E}">
        <p14:creationId xmlns:p14="http://schemas.microsoft.com/office/powerpoint/2010/main" val="55848805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Web Security Gateways</a:t>
            </a:r>
          </a:p>
        </p:txBody>
      </p:sp>
      <p:sp>
        <p:nvSpPr>
          <p:cNvPr id="5" name="Content Placeholder 4"/>
          <p:cNvSpPr>
            <a:spLocks noGrp="1"/>
          </p:cNvSpPr>
          <p:nvPr>
            <p:ph idx="1"/>
          </p:nvPr>
        </p:nvSpPr>
        <p:spPr>
          <a:xfrm>
            <a:off x="457200" y="1981200"/>
            <a:ext cx="8229600" cy="4572000"/>
          </a:xfrm>
        </p:spPr>
        <p:txBody>
          <a:bodyPr/>
          <a:lstStyle/>
          <a:p>
            <a:r>
              <a:rPr lang="en-US" dirty="0"/>
              <a:t>Some security vendors combine proxy functions with content-filtering functions to create a product called a </a:t>
            </a:r>
            <a:r>
              <a:rPr lang="en-US" b="1" dirty="0"/>
              <a:t>web security </a:t>
            </a:r>
            <a:r>
              <a:rPr lang="en-US" b="1" dirty="0" smtClean="0"/>
              <a:t>gateway.</a:t>
            </a:r>
            <a:endParaRPr lang="en-US" b="1" dirty="0"/>
          </a:p>
          <a:p>
            <a:pPr lvl="1"/>
            <a:r>
              <a:rPr lang="en-US" dirty="0" smtClean="0"/>
              <a:t>They are </a:t>
            </a:r>
            <a:r>
              <a:rPr lang="en-US" dirty="0"/>
              <a:t>intended to address the security threats and pitfalls unique </a:t>
            </a:r>
            <a:r>
              <a:rPr lang="en-US" dirty="0" smtClean="0"/>
              <a:t>to web-based traffic.</a:t>
            </a:r>
          </a:p>
          <a:p>
            <a:r>
              <a:rPr lang="en-US" dirty="0" smtClean="0"/>
              <a:t>Web </a:t>
            </a:r>
            <a:r>
              <a:rPr lang="en-US" dirty="0"/>
              <a:t>security gateways </a:t>
            </a:r>
            <a:r>
              <a:rPr lang="en-US" dirty="0" smtClean="0"/>
              <a:t>capabilities include:</a:t>
            </a:r>
          </a:p>
          <a:p>
            <a:pPr lvl="1"/>
            <a:r>
              <a:rPr lang="en-US" dirty="0"/>
              <a:t>Real-time malware </a:t>
            </a:r>
            <a:r>
              <a:rPr lang="en-US" dirty="0" smtClean="0"/>
              <a:t>protection</a:t>
            </a:r>
          </a:p>
          <a:p>
            <a:pPr lvl="1"/>
            <a:r>
              <a:rPr lang="en-US" dirty="0"/>
              <a:t>Content </a:t>
            </a:r>
            <a:r>
              <a:rPr lang="en-US" dirty="0" smtClean="0"/>
              <a:t>monitoring</a:t>
            </a:r>
          </a:p>
          <a:p>
            <a:pPr lvl="1"/>
            <a:r>
              <a:rPr lang="en-US" dirty="0"/>
              <a:t>Productivity </a:t>
            </a:r>
            <a:r>
              <a:rPr lang="en-US" dirty="0" smtClean="0"/>
              <a:t>monitoring</a:t>
            </a:r>
          </a:p>
          <a:p>
            <a:pPr lvl="1"/>
            <a:r>
              <a:rPr lang="en-US" dirty="0"/>
              <a:t>Data protection and compliance</a:t>
            </a:r>
          </a:p>
        </p:txBody>
      </p:sp>
    </p:spTree>
    <p:extLst>
      <p:ext uri="{BB962C8B-B14F-4D97-AF65-F5344CB8AC3E}">
        <p14:creationId xmlns:p14="http://schemas.microsoft.com/office/powerpoint/2010/main" val="32102673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Internet </a:t>
            </a:r>
            <a:r>
              <a:rPr lang="en-US" dirty="0"/>
              <a:t>Content Filters</a:t>
            </a:r>
          </a:p>
        </p:txBody>
      </p:sp>
      <p:sp>
        <p:nvSpPr>
          <p:cNvPr id="3" name="Content Placeholder 2"/>
          <p:cNvSpPr>
            <a:spLocks noGrp="1"/>
          </p:cNvSpPr>
          <p:nvPr>
            <p:ph idx="1"/>
          </p:nvPr>
        </p:nvSpPr>
        <p:spPr/>
        <p:txBody>
          <a:bodyPr/>
          <a:lstStyle/>
          <a:p>
            <a:r>
              <a:rPr lang="en-US" dirty="0"/>
              <a:t>A</a:t>
            </a:r>
            <a:r>
              <a:rPr lang="en-US" dirty="0" smtClean="0"/>
              <a:t>n </a:t>
            </a:r>
            <a:r>
              <a:rPr lang="en-US" b="1" dirty="0"/>
              <a:t>Internet content </a:t>
            </a:r>
            <a:r>
              <a:rPr lang="en-US" b="1" dirty="0" smtClean="0"/>
              <a:t>filter</a:t>
            </a:r>
            <a:r>
              <a:rPr lang="en-US" dirty="0" smtClean="0"/>
              <a:t> protects a corporation from </a:t>
            </a:r>
            <a:r>
              <a:rPr lang="en-US" dirty="0"/>
              <a:t>employees’ viewing of inappropriate or illegal content at the workplace and the subsequent complications that occur when such </a:t>
            </a:r>
            <a:r>
              <a:rPr lang="en-US" dirty="0" smtClean="0"/>
              <a:t>viewing takes </a:t>
            </a:r>
            <a:r>
              <a:rPr lang="en-US" dirty="0"/>
              <a:t>place</a:t>
            </a:r>
            <a:r>
              <a:rPr lang="en-US" dirty="0" smtClean="0"/>
              <a:t>.</a:t>
            </a:r>
          </a:p>
          <a:p>
            <a:r>
              <a:rPr lang="en-US" dirty="0" smtClean="0"/>
              <a:t>They filter </a:t>
            </a:r>
            <a:r>
              <a:rPr lang="en-US" dirty="0"/>
              <a:t>undesirable content, such as </a:t>
            </a:r>
            <a:r>
              <a:rPr lang="en-US" dirty="0" smtClean="0"/>
              <a:t>pornography and malicious </a:t>
            </a:r>
            <a:r>
              <a:rPr lang="en-US" dirty="0"/>
              <a:t>activity such as browser hijacking attempts or </a:t>
            </a:r>
            <a:r>
              <a:rPr lang="en-US" dirty="0" smtClean="0"/>
              <a:t>XSS attacks.</a:t>
            </a:r>
          </a:p>
          <a:p>
            <a:r>
              <a:rPr lang="en-US" dirty="0"/>
              <a:t>Content-filtering systems face many </a:t>
            </a:r>
            <a:r>
              <a:rPr lang="en-US" dirty="0" smtClean="0"/>
              <a:t>challenges.</a:t>
            </a:r>
            <a:endParaRPr lang="en-US" dirty="0"/>
          </a:p>
        </p:txBody>
      </p:sp>
    </p:spTree>
    <p:extLst>
      <p:ext uri="{BB962C8B-B14F-4D97-AF65-F5344CB8AC3E}">
        <p14:creationId xmlns:p14="http://schemas.microsoft.com/office/powerpoint/2010/main" val="19549308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Loss Prevention</a:t>
            </a:r>
          </a:p>
        </p:txBody>
      </p:sp>
      <p:sp>
        <p:nvSpPr>
          <p:cNvPr id="3" name="Content Placeholder 2"/>
          <p:cNvSpPr>
            <a:spLocks noGrp="1"/>
          </p:cNvSpPr>
          <p:nvPr>
            <p:ph idx="1"/>
          </p:nvPr>
        </p:nvSpPr>
        <p:spPr>
          <a:xfrm>
            <a:off x="457200" y="1981200"/>
            <a:ext cx="8229600" cy="4495800"/>
          </a:xfrm>
        </p:spPr>
        <p:txBody>
          <a:bodyPr/>
          <a:lstStyle/>
          <a:p>
            <a:r>
              <a:rPr lang="en-US" b="1" dirty="0"/>
              <a:t>Data loss prevention (DLP)</a:t>
            </a:r>
            <a:r>
              <a:rPr lang="en-US" dirty="0"/>
              <a:t> refers to technology employed to detect and prevent transfers of data across an </a:t>
            </a:r>
            <a:r>
              <a:rPr lang="en-US" dirty="0" smtClean="0"/>
              <a:t>enterprise.</a:t>
            </a:r>
          </a:p>
          <a:p>
            <a:pPr lvl="1"/>
            <a:r>
              <a:rPr lang="en-US" dirty="0" smtClean="0"/>
              <a:t>DLP technology </a:t>
            </a:r>
            <a:r>
              <a:rPr lang="en-US" dirty="0"/>
              <a:t>can scan packets for specific data </a:t>
            </a:r>
            <a:r>
              <a:rPr lang="en-US" dirty="0" smtClean="0"/>
              <a:t>patterns.</a:t>
            </a:r>
          </a:p>
          <a:p>
            <a:pPr lvl="1"/>
            <a:r>
              <a:rPr lang="en-US" dirty="0" smtClean="0"/>
              <a:t>DLP can be </a:t>
            </a:r>
            <a:r>
              <a:rPr lang="en-US" dirty="0"/>
              <a:t>tuned to detect account numbers, secrets, specific markers, or </a:t>
            </a:r>
            <a:r>
              <a:rPr lang="en-US" dirty="0" smtClean="0"/>
              <a:t>files.</a:t>
            </a:r>
          </a:p>
          <a:p>
            <a:pPr lvl="1"/>
            <a:r>
              <a:rPr lang="en-US" dirty="0" smtClean="0"/>
              <a:t>The primary </a:t>
            </a:r>
            <a:r>
              <a:rPr lang="en-US" dirty="0"/>
              <a:t>challenge </a:t>
            </a:r>
            <a:r>
              <a:rPr lang="en-US" dirty="0" smtClean="0"/>
              <a:t>is </a:t>
            </a:r>
            <a:r>
              <a:rPr lang="en-US" dirty="0"/>
              <a:t>the placement of </a:t>
            </a:r>
            <a:r>
              <a:rPr lang="en-US" dirty="0" smtClean="0"/>
              <a:t>the sensor.</a:t>
            </a:r>
          </a:p>
          <a:p>
            <a:pPr lvl="2"/>
            <a:r>
              <a:rPr lang="en-US" dirty="0" smtClean="0"/>
              <a:t>The </a:t>
            </a:r>
            <a:r>
              <a:rPr lang="en-US" dirty="0"/>
              <a:t>DLP sensor needs to be able observe the data, so if the </a:t>
            </a:r>
            <a:r>
              <a:rPr lang="en-US" dirty="0" smtClean="0"/>
              <a:t>channel is </a:t>
            </a:r>
            <a:r>
              <a:rPr lang="en-US" dirty="0"/>
              <a:t>encrypted, DLP technology can be thwarted.</a:t>
            </a:r>
          </a:p>
        </p:txBody>
      </p:sp>
    </p:spTree>
    <p:extLst>
      <p:ext uri="{BB962C8B-B14F-4D97-AF65-F5344CB8AC3E}">
        <p14:creationId xmlns:p14="http://schemas.microsoft.com/office/powerpoint/2010/main" val="296978858"/>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Threat Management</a:t>
            </a:r>
          </a:p>
        </p:txBody>
      </p:sp>
      <p:sp>
        <p:nvSpPr>
          <p:cNvPr id="3" name="Content Placeholder 2"/>
          <p:cNvSpPr>
            <a:spLocks noGrp="1"/>
          </p:cNvSpPr>
          <p:nvPr>
            <p:ph idx="1"/>
          </p:nvPr>
        </p:nvSpPr>
        <p:spPr/>
        <p:txBody>
          <a:bodyPr/>
          <a:lstStyle/>
          <a:p>
            <a:r>
              <a:rPr lang="en-US" dirty="0"/>
              <a:t>A</a:t>
            </a:r>
            <a:r>
              <a:rPr lang="en-US" dirty="0" smtClean="0"/>
              <a:t> </a:t>
            </a:r>
            <a:r>
              <a:rPr lang="en-US" b="1" dirty="0"/>
              <a:t>unified threat management (UTM) </a:t>
            </a:r>
            <a:r>
              <a:rPr lang="en-US" dirty="0" smtClean="0"/>
              <a:t>appliance refers to the “</a:t>
            </a:r>
            <a:r>
              <a:rPr lang="en-US" dirty="0"/>
              <a:t>all-in-one security appliances</a:t>
            </a:r>
            <a:r>
              <a:rPr lang="en-US" dirty="0" smtClean="0"/>
              <a:t>,” many vendors offer that are devices </a:t>
            </a:r>
            <a:r>
              <a:rPr lang="en-US" dirty="0"/>
              <a:t>that combine multiple functions into the same hardware </a:t>
            </a:r>
            <a:r>
              <a:rPr lang="en-US" dirty="0" smtClean="0"/>
              <a:t>appliance.</a:t>
            </a:r>
          </a:p>
          <a:p>
            <a:pPr lvl="1"/>
            <a:r>
              <a:rPr lang="en-US" dirty="0" smtClean="0"/>
              <a:t>Most </a:t>
            </a:r>
            <a:r>
              <a:rPr lang="en-US" dirty="0"/>
              <a:t>commonly these functions are firewall, IDS/IPS, and antivirus</a:t>
            </a:r>
            <a:r>
              <a:rPr lang="en-US" dirty="0" smtClean="0"/>
              <a:t>, although </a:t>
            </a:r>
            <a:r>
              <a:rPr lang="en-US" dirty="0"/>
              <a:t>all-in-one appliances can include VPN capabilities, antispam, malicious web traffic filtering, antispyware, content filtering, traffic shaping, </a:t>
            </a:r>
            <a:r>
              <a:rPr lang="en-US" dirty="0" smtClean="0"/>
              <a:t>and so </a:t>
            </a:r>
            <a:r>
              <a:rPr lang="en-US" dirty="0"/>
              <a:t>on</a:t>
            </a:r>
            <a:r>
              <a:rPr lang="en-US" dirty="0" smtClean="0"/>
              <a:t>.</a:t>
            </a:r>
          </a:p>
          <a:p>
            <a:r>
              <a:rPr lang="en-US" dirty="0" smtClean="0"/>
              <a:t>A UTM simplifies </a:t>
            </a:r>
            <a:r>
              <a:rPr lang="en-US" dirty="0"/>
              <a:t>the security activity as a single task, under </a:t>
            </a:r>
            <a:r>
              <a:rPr lang="en-US" dirty="0" smtClean="0"/>
              <a:t>a common </a:t>
            </a:r>
            <a:r>
              <a:rPr lang="en-US" dirty="0"/>
              <a:t>software package for </a:t>
            </a:r>
            <a:r>
              <a:rPr lang="en-US" dirty="0" smtClean="0"/>
              <a:t>operations</a:t>
            </a:r>
            <a:r>
              <a:rPr lang="en-US" dirty="0"/>
              <a:t>.</a:t>
            </a:r>
          </a:p>
        </p:txBody>
      </p:sp>
    </p:spTree>
    <p:extLst>
      <p:ext uri="{BB962C8B-B14F-4D97-AF65-F5344CB8AC3E}">
        <p14:creationId xmlns:p14="http://schemas.microsoft.com/office/powerpoint/2010/main" val="105620460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486400"/>
            <a:ext cx="7924800" cy="457200"/>
          </a:xfrm>
        </p:spPr>
        <p:txBody>
          <a:bodyPr/>
          <a:lstStyle/>
          <a:p>
            <a:r>
              <a:rPr lang="en-US" dirty="0"/>
              <a:t>Figure 10.9 Unified threat management architecture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2882" y="1600200"/>
            <a:ext cx="5698236" cy="3558635"/>
          </a:xfrm>
          <a:prstGeom prst="rect">
            <a:avLst/>
          </a:prstGeom>
        </p:spPr>
      </p:pic>
    </p:spTree>
    <p:extLst>
      <p:ext uri="{BB962C8B-B14F-4D97-AF65-F5344CB8AC3E}">
        <p14:creationId xmlns:p14="http://schemas.microsoft.com/office/powerpoint/2010/main" val="169468828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Unified Threat </a:t>
            </a:r>
            <a:r>
              <a:rPr lang="en-US" dirty="0" smtClean="0"/>
              <a:t>Management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URL </a:t>
            </a:r>
            <a:r>
              <a:rPr lang="en-US" dirty="0"/>
              <a:t>filters block connections to </a:t>
            </a:r>
            <a:r>
              <a:rPr lang="en-US" dirty="0" smtClean="0"/>
              <a:t>web sites </a:t>
            </a:r>
            <a:r>
              <a:rPr lang="en-US" dirty="0"/>
              <a:t>that are in a prohibited list</a:t>
            </a:r>
            <a:r>
              <a:rPr lang="en-US" dirty="0" smtClean="0"/>
              <a:t>.</a:t>
            </a:r>
          </a:p>
          <a:p>
            <a:r>
              <a:rPr lang="en-US" dirty="0" smtClean="0"/>
              <a:t>Content inspection </a:t>
            </a:r>
            <a:r>
              <a:rPr lang="en-US" dirty="0"/>
              <a:t>is used to filter web requests that return content with </a:t>
            </a:r>
            <a:r>
              <a:rPr lang="en-US" dirty="0" smtClean="0"/>
              <a:t>specific components</a:t>
            </a:r>
            <a:r>
              <a:rPr lang="en-US" dirty="0"/>
              <a:t>, such as names of body parts, music or video content, </a:t>
            </a:r>
            <a:r>
              <a:rPr lang="en-US" dirty="0" smtClean="0"/>
              <a:t>and other </a:t>
            </a:r>
            <a:r>
              <a:rPr lang="en-US" dirty="0"/>
              <a:t>content that is inappropriate for the business environment</a:t>
            </a:r>
            <a:r>
              <a:rPr lang="en-US" dirty="0" smtClean="0"/>
              <a:t>.</a:t>
            </a:r>
          </a:p>
          <a:p>
            <a:r>
              <a:rPr lang="en-US" dirty="0"/>
              <a:t>UTM appliances can be tuned to detect malware</a:t>
            </a:r>
            <a:r>
              <a:rPr lang="en-US" dirty="0" smtClean="0"/>
              <a:t>.</a:t>
            </a:r>
            <a:endParaRPr lang="en-US" dirty="0"/>
          </a:p>
        </p:txBody>
      </p:sp>
    </p:spTree>
    <p:extLst>
      <p:ext uri="{BB962C8B-B14F-4D97-AF65-F5344CB8AC3E}">
        <p14:creationId xmlns:p14="http://schemas.microsoft.com/office/powerpoint/2010/main" val="920198969"/>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98448"/>
            <a:ext cx="7772400" cy="2435352"/>
          </a:xfrm>
        </p:spPr>
        <p:txBody>
          <a:bodyPr/>
          <a:lstStyle/>
          <a:p>
            <a:r>
              <a:rPr lang="en-AU" dirty="0"/>
              <a:t>Module 7 Infrastructure security and wireless </a:t>
            </a:r>
            <a:r>
              <a:rPr lang="en-AU" dirty="0" smtClean="0"/>
              <a:t>security Part 2</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277431909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 (</a:t>
            </a:r>
            <a:r>
              <a:rPr lang="en-US" i="1" dirty="0" smtClean="0"/>
              <a:t>continued</a:t>
            </a:r>
            <a:r>
              <a:rPr lang="en-US" dirty="0" smtClean="0"/>
              <a:t>)</a:t>
            </a:r>
            <a:endParaRPr lang="en-US" dirty="0"/>
          </a:p>
        </p:txBody>
      </p:sp>
      <p:sp>
        <p:nvSpPr>
          <p:cNvPr id="3" name="Content Placeholder 2"/>
          <p:cNvSpPr>
            <a:spLocks noGrp="1"/>
          </p:cNvSpPr>
          <p:nvPr>
            <p:ph sz="half" idx="1"/>
          </p:nvPr>
        </p:nvSpPr>
        <p:spPr/>
        <p:txBody>
          <a:bodyPr/>
          <a:lstStyle/>
          <a:p>
            <a:r>
              <a:rPr lang="en-US" dirty="0" smtClean="0"/>
              <a:t>Router</a:t>
            </a:r>
          </a:p>
          <a:p>
            <a:r>
              <a:rPr lang="en-US" dirty="0" smtClean="0"/>
              <a:t>Sandboxing</a:t>
            </a:r>
          </a:p>
          <a:p>
            <a:r>
              <a:rPr lang="en-US" dirty="0" smtClean="0"/>
              <a:t>Servers</a:t>
            </a:r>
          </a:p>
          <a:p>
            <a:r>
              <a:rPr lang="en-US" dirty="0" smtClean="0"/>
              <a:t>Shielded twisted-pair </a:t>
            </a:r>
            <a:r>
              <a:rPr lang="en-US" dirty="0"/>
              <a:t>(STP</a:t>
            </a:r>
            <a:r>
              <a:rPr lang="en-US" dirty="0" smtClean="0"/>
              <a:t>)</a:t>
            </a:r>
            <a:endParaRPr lang="en-US" dirty="0"/>
          </a:p>
          <a:p>
            <a:r>
              <a:rPr lang="en-US" dirty="0"/>
              <a:t>Software as a Service (SaaS</a:t>
            </a:r>
            <a:r>
              <a:rPr lang="en-US" dirty="0" smtClean="0"/>
              <a:t>)</a:t>
            </a:r>
            <a:endParaRPr lang="en-US" dirty="0"/>
          </a:p>
          <a:p>
            <a:r>
              <a:rPr lang="en-US" dirty="0" smtClean="0"/>
              <a:t>Solid-state drive </a:t>
            </a:r>
            <a:r>
              <a:rPr lang="en-US" dirty="0"/>
              <a:t>(SSD</a:t>
            </a:r>
            <a:r>
              <a:rPr lang="en-US" dirty="0" smtClean="0"/>
              <a:t>)</a:t>
            </a:r>
          </a:p>
          <a:p>
            <a:r>
              <a:rPr lang="en-US" dirty="0" smtClean="0"/>
              <a:t>Switch</a:t>
            </a:r>
            <a:endParaRPr lang="en-US" dirty="0"/>
          </a:p>
        </p:txBody>
      </p:sp>
      <p:sp>
        <p:nvSpPr>
          <p:cNvPr id="4" name="Content Placeholder 3"/>
          <p:cNvSpPr>
            <a:spLocks noGrp="1"/>
          </p:cNvSpPr>
          <p:nvPr>
            <p:ph sz="half" idx="2"/>
          </p:nvPr>
        </p:nvSpPr>
        <p:spPr/>
        <p:txBody>
          <a:bodyPr/>
          <a:lstStyle/>
          <a:p>
            <a:r>
              <a:rPr lang="en-US" dirty="0" smtClean="0"/>
              <a:t>Unified threat management (UTM)</a:t>
            </a:r>
          </a:p>
          <a:p>
            <a:r>
              <a:rPr lang="en-US" dirty="0" smtClean="0"/>
              <a:t>Unshielded twisted-pair </a:t>
            </a:r>
            <a:r>
              <a:rPr lang="en-US" dirty="0"/>
              <a:t>(UTP</a:t>
            </a:r>
            <a:r>
              <a:rPr lang="en-US" dirty="0" smtClean="0"/>
              <a:t>)</a:t>
            </a:r>
            <a:endParaRPr lang="en-US" dirty="0"/>
          </a:p>
          <a:p>
            <a:r>
              <a:rPr lang="en-US" dirty="0" smtClean="0"/>
              <a:t>Virtualization</a:t>
            </a:r>
          </a:p>
          <a:p>
            <a:r>
              <a:rPr lang="en-US" dirty="0" smtClean="0"/>
              <a:t>Web security gateway</a:t>
            </a:r>
          </a:p>
          <a:p>
            <a:r>
              <a:rPr lang="en-US" dirty="0" smtClean="0"/>
              <a:t>Wireless access point</a:t>
            </a:r>
          </a:p>
          <a:p>
            <a:r>
              <a:rPr lang="en-US" dirty="0" smtClean="0"/>
              <a:t>Workstation</a:t>
            </a:r>
            <a:endParaRPr lang="en-US" dirty="0"/>
          </a:p>
        </p:txBody>
      </p:sp>
    </p:spTree>
    <p:extLst>
      <p:ext uri="{BB962C8B-B14F-4D97-AF65-F5344CB8AC3E}">
        <p14:creationId xmlns:p14="http://schemas.microsoft.com/office/powerpoint/2010/main" val="4267789682"/>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Media</a:t>
            </a:r>
          </a:p>
        </p:txBody>
      </p:sp>
      <p:sp>
        <p:nvSpPr>
          <p:cNvPr id="30723" name="Rectangle 3"/>
          <p:cNvSpPr>
            <a:spLocks noGrp="1" noChangeArrowheads="1"/>
          </p:cNvSpPr>
          <p:nvPr>
            <p:ph idx="1"/>
          </p:nvPr>
        </p:nvSpPr>
        <p:spPr/>
        <p:txBody>
          <a:bodyPr/>
          <a:lstStyle/>
          <a:p>
            <a:r>
              <a:rPr lang="en-US" altLang="en-US" dirty="0"/>
              <a:t>Four common methods are used to connect equipment </a:t>
            </a:r>
            <a:r>
              <a:rPr lang="en-US" altLang="en-US" dirty="0" smtClean="0"/>
              <a:t>at the </a:t>
            </a:r>
            <a:r>
              <a:rPr lang="en-US" altLang="en-US" dirty="0"/>
              <a:t>physical </a:t>
            </a:r>
            <a:r>
              <a:rPr lang="en-US" altLang="en-US" dirty="0" smtClean="0"/>
              <a:t>layer:</a:t>
            </a:r>
          </a:p>
          <a:p>
            <a:pPr lvl="1"/>
            <a:r>
              <a:rPr lang="en-US" altLang="en-US" dirty="0" smtClean="0"/>
              <a:t>Coaxial cable</a:t>
            </a:r>
          </a:p>
          <a:p>
            <a:pPr lvl="1"/>
            <a:r>
              <a:rPr lang="en-US" altLang="en-US" dirty="0"/>
              <a:t>T</a:t>
            </a:r>
            <a:r>
              <a:rPr lang="en-US" altLang="en-US" dirty="0" smtClean="0"/>
              <a:t>wisted-pair cable</a:t>
            </a:r>
          </a:p>
          <a:p>
            <a:pPr lvl="1"/>
            <a:r>
              <a:rPr lang="en-US" altLang="en-US" dirty="0" smtClean="0"/>
              <a:t>Fiber-optics</a:t>
            </a:r>
          </a:p>
          <a:p>
            <a:pPr lvl="1"/>
            <a:r>
              <a:rPr lang="en-US" altLang="en-US" dirty="0" smtClean="0"/>
              <a:t>Wireless</a:t>
            </a:r>
          </a:p>
        </p:txBody>
      </p:sp>
    </p:spTree>
    <p:extLst>
      <p:ext uri="{BB962C8B-B14F-4D97-AF65-F5344CB8AC3E}">
        <p14:creationId xmlns:p14="http://schemas.microsoft.com/office/powerpoint/2010/main" val="2313653008"/>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Coaxial Cable</a:t>
            </a:r>
          </a:p>
        </p:txBody>
      </p:sp>
      <p:sp>
        <p:nvSpPr>
          <p:cNvPr id="31747" name="Rectangle 3"/>
          <p:cNvSpPr>
            <a:spLocks noGrp="1" noChangeArrowheads="1"/>
          </p:cNvSpPr>
          <p:nvPr>
            <p:ph idx="1"/>
          </p:nvPr>
        </p:nvSpPr>
        <p:spPr>
          <a:xfrm>
            <a:off x="457200" y="1981200"/>
            <a:ext cx="8229600" cy="4267200"/>
          </a:xfrm>
        </p:spPr>
        <p:txBody>
          <a:bodyPr/>
          <a:lstStyle/>
          <a:p>
            <a:r>
              <a:rPr lang="en-US" altLang="en-US" b="1" dirty="0" smtClean="0"/>
              <a:t>Coaxial cable </a:t>
            </a:r>
            <a:r>
              <a:rPr lang="en-US" altLang="en-US" dirty="0" smtClean="0"/>
              <a:t>has high </a:t>
            </a:r>
            <a:r>
              <a:rPr lang="en-US" altLang="en-US" dirty="0"/>
              <a:t>bandwidth and shielding capabilities</a:t>
            </a:r>
            <a:r>
              <a:rPr lang="en-US" altLang="en-US" dirty="0" smtClean="0"/>
              <a:t>.</a:t>
            </a:r>
          </a:p>
          <a:p>
            <a:pPr lvl="1"/>
            <a:r>
              <a:rPr lang="en-US" altLang="en-US" dirty="0" smtClean="0"/>
              <a:t>Compared </a:t>
            </a:r>
            <a:r>
              <a:rPr lang="en-US" altLang="en-US" dirty="0"/>
              <a:t>to standard </a:t>
            </a:r>
            <a:r>
              <a:rPr lang="en-US" altLang="en-US" dirty="0" smtClean="0"/>
              <a:t>twisted pair lines, coaxial </a:t>
            </a:r>
            <a:r>
              <a:rPr lang="en-US" altLang="en-US" dirty="0"/>
              <a:t>cable (“coax”) is much less </a:t>
            </a:r>
            <a:r>
              <a:rPr lang="en-US" altLang="en-US" dirty="0" smtClean="0"/>
              <a:t>prone to </a:t>
            </a:r>
            <a:r>
              <a:rPr lang="en-US" altLang="en-US" dirty="0"/>
              <a:t>outside </a:t>
            </a:r>
            <a:r>
              <a:rPr lang="en-US" altLang="en-US" dirty="0" smtClean="0"/>
              <a:t>interference.</a:t>
            </a:r>
          </a:p>
          <a:p>
            <a:pPr lvl="1"/>
            <a:r>
              <a:rPr lang="en-US" altLang="en-US" dirty="0" smtClean="0"/>
              <a:t>It </a:t>
            </a:r>
            <a:r>
              <a:rPr lang="en-US" altLang="en-US" dirty="0"/>
              <a:t>is </a:t>
            </a:r>
            <a:r>
              <a:rPr lang="en-US" altLang="en-US" dirty="0" smtClean="0"/>
              <a:t>much </a:t>
            </a:r>
            <a:r>
              <a:rPr lang="en-US" altLang="en-US" dirty="0"/>
              <a:t>more expensive to </a:t>
            </a:r>
            <a:r>
              <a:rPr lang="en-US" altLang="en-US" dirty="0" smtClean="0"/>
              <a:t>run.</a:t>
            </a:r>
            <a:endParaRPr lang="en-US" altLang="en-US" dirty="0" smtClean="0">
              <a:ea typeface="ヒラギノ角ゴ Pro W3" pitchFamily="-112" charset="-128"/>
            </a:endParaRPr>
          </a:p>
          <a:p>
            <a:pPr lvl="1"/>
            <a:r>
              <a:rPr lang="en-US" altLang="en-US" dirty="0" smtClean="0">
                <a:ea typeface="ヒラギノ角ゴ Pro W3" pitchFamily="-112" charset="-128"/>
              </a:rPr>
              <a:t>It was an </a:t>
            </a:r>
            <a:r>
              <a:rPr lang="en-US" altLang="en-US" dirty="0">
                <a:ea typeface="ヒラギノ角ゴ Pro W3" pitchFamily="-112" charset="-128"/>
              </a:rPr>
              <a:t>original design specification for Ethernet </a:t>
            </a:r>
            <a:r>
              <a:rPr lang="en-US" altLang="en-US" dirty="0" smtClean="0">
                <a:ea typeface="ヒラギノ角ゴ Pro W3" pitchFamily="-112" charset="-128"/>
              </a:rPr>
              <a:t>connections.</a:t>
            </a:r>
          </a:p>
          <a:p>
            <a:pPr lvl="1"/>
            <a:r>
              <a:rPr lang="en-US" altLang="en-US" dirty="0" smtClean="0">
                <a:ea typeface="ヒラギノ角ゴ Pro W3" pitchFamily="-112" charset="-128"/>
              </a:rPr>
              <a:t>Today, </a:t>
            </a:r>
            <a:r>
              <a:rPr lang="en-US" altLang="en-US" dirty="0">
                <a:ea typeface="ヒラギノ角ゴ Pro W3" pitchFamily="-112" charset="-128"/>
              </a:rPr>
              <a:t>Ethernet </a:t>
            </a:r>
            <a:r>
              <a:rPr lang="en-US" altLang="en-US" dirty="0" smtClean="0">
                <a:ea typeface="ヒラギノ角ゴ Pro W3" pitchFamily="-112" charset="-128"/>
              </a:rPr>
              <a:t>specifications use faster</a:t>
            </a:r>
            <a:r>
              <a:rPr lang="en-US" altLang="en-US" dirty="0">
                <a:ea typeface="ヒラギノ角ゴ Pro W3" pitchFamily="-112" charset="-128"/>
              </a:rPr>
              <a:t>, cheaper twisted-pair </a:t>
            </a:r>
            <a:r>
              <a:rPr lang="en-US" altLang="en-US" dirty="0" smtClean="0">
                <a:ea typeface="ヒラギノ角ゴ Pro W3" pitchFamily="-112" charset="-128"/>
              </a:rPr>
              <a:t>alternatives.</a:t>
            </a:r>
          </a:p>
          <a:p>
            <a:pPr lvl="1"/>
            <a:r>
              <a:rPr lang="en-US" altLang="en-US" dirty="0" smtClean="0">
                <a:ea typeface="ヒラギノ角ゴ Pro W3" pitchFamily="-112" charset="-128"/>
              </a:rPr>
              <a:t>“Vampire </a:t>
            </a:r>
            <a:r>
              <a:rPr lang="en-US" altLang="en-US" dirty="0">
                <a:ea typeface="ヒラギノ角ゴ Pro W3" pitchFamily="-112" charset="-128"/>
              </a:rPr>
              <a:t>tap” </a:t>
            </a:r>
            <a:r>
              <a:rPr lang="en-US" altLang="en-US" dirty="0" smtClean="0">
                <a:ea typeface="ヒラギノ角ゴ Pro W3" pitchFamily="-112" charset="-128"/>
              </a:rPr>
              <a:t>security risk exists by drilling hole </a:t>
            </a:r>
            <a:r>
              <a:rPr lang="en-US" altLang="en-US" dirty="0">
                <a:ea typeface="ヒラギノ角ゴ Pro W3" pitchFamily="-112" charset="-128"/>
              </a:rPr>
              <a:t>through the outer part of a coax </a:t>
            </a:r>
            <a:r>
              <a:rPr lang="en-US" altLang="en-US" dirty="0" smtClean="0">
                <a:ea typeface="ヒラギノ角ゴ Pro W3" pitchFamily="-112" charset="-128"/>
              </a:rPr>
              <a:t>cable.</a:t>
            </a:r>
            <a:endParaRPr lang="en-US" altLang="en-US" dirty="0"/>
          </a:p>
        </p:txBody>
      </p:sp>
    </p:spTree>
    <p:extLst>
      <p:ext uri="{BB962C8B-B14F-4D97-AF65-F5344CB8AC3E}">
        <p14:creationId xmlns:p14="http://schemas.microsoft.com/office/powerpoint/2010/main" val="329135458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28900" y="2060448"/>
            <a:ext cx="3886200" cy="2737104"/>
          </a:xfrm>
          <a:prstGeom prst="rect">
            <a:avLst/>
          </a:prstGeom>
        </p:spPr>
      </p:pic>
      <p:sp>
        <p:nvSpPr>
          <p:cNvPr id="4" name="TextBox 3"/>
          <p:cNvSpPr txBox="1"/>
          <p:nvPr/>
        </p:nvSpPr>
        <p:spPr>
          <a:xfrm>
            <a:off x="3671850" y="5061466"/>
            <a:ext cx="1800301" cy="369332"/>
          </a:xfrm>
          <a:prstGeom prst="rect">
            <a:avLst/>
          </a:prstGeom>
          <a:noFill/>
        </p:spPr>
        <p:txBody>
          <a:bodyPr wrap="none" rtlCol="0">
            <a:spAutoFit/>
          </a:bodyPr>
          <a:lstStyle/>
          <a:p>
            <a:r>
              <a:rPr lang="en-US" dirty="0">
                <a:latin typeface="+mn-lt"/>
              </a:rPr>
              <a:t>A coax connector</a:t>
            </a:r>
          </a:p>
        </p:txBody>
      </p:sp>
    </p:spTree>
    <p:extLst>
      <p:ext uri="{BB962C8B-B14F-4D97-AF65-F5344CB8AC3E}">
        <p14:creationId xmlns:p14="http://schemas.microsoft.com/office/powerpoint/2010/main" val="270615875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UTP/STP</a:t>
            </a:r>
          </a:p>
        </p:txBody>
      </p:sp>
      <p:sp>
        <p:nvSpPr>
          <p:cNvPr id="32771" name="Rectangle 3"/>
          <p:cNvSpPr>
            <a:spLocks noGrp="1" noChangeArrowheads="1"/>
          </p:cNvSpPr>
          <p:nvPr>
            <p:ph idx="1"/>
          </p:nvPr>
        </p:nvSpPr>
        <p:spPr/>
        <p:txBody>
          <a:bodyPr/>
          <a:lstStyle/>
          <a:p>
            <a:r>
              <a:rPr lang="en-US" altLang="en-US" b="1" dirty="0" smtClean="0">
                <a:ea typeface="ヒラギノ角ゴ Pro W3" pitchFamily="-112" charset="-128"/>
              </a:rPr>
              <a:t>Shielded </a:t>
            </a:r>
            <a:r>
              <a:rPr lang="en-US" altLang="en-US" b="1" dirty="0">
                <a:ea typeface="ヒラギノ角ゴ Pro W3" pitchFamily="-112" charset="-128"/>
              </a:rPr>
              <a:t>twisted-pair (STP)</a:t>
            </a:r>
            <a:r>
              <a:rPr lang="en-US" altLang="en-US" dirty="0">
                <a:ea typeface="ヒラギノ角ゴ Pro W3" pitchFamily="-112" charset="-128"/>
              </a:rPr>
              <a:t> has a foil shield around the pairs to provide extra shielding from electromagnetic interference</a:t>
            </a:r>
            <a:r>
              <a:rPr lang="en-US" altLang="en-US" dirty="0" smtClean="0">
                <a:ea typeface="ヒラギノ角ゴ Pro W3" pitchFamily="-112" charset="-128"/>
              </a:rPr>
              <a:t>.</a:t>
            </a:r>
          </a:p>
          <a:p>
            <a:r>
              <a:rPr lang="en-US" altLang="en-US" b="1" dirty="0" smtClean="0">
                <a:ea typeface="ヒラギノ角ゴ Pro W3" pitchFamily="-112" charset="-128"/>
              </a:rPr>
              <a:t>Unshielded </a:t>
            </a:r>
            <a:r>
              <a:rPr lang="en-US" altLang="en-US" b="1" dirty="0">
                <a:ea typeface="ヒラギノ角ゴ Pro W3" pitchFamily="-112" charset="-128"/>
              </a:rPr>
              <a:t>twisted-pair (UTP)</a:t>
            </a:r>
            <a:r>
              <a:rPr lang="en-US" altLang="en-US" dirty="0">
                <a:ea typeface="ヒラギノ角ゴ Pro W3" pitchFamily="-112" charset="-128"/>
              </a:rPr>
              <a:t> relies on the twist to eliminate </a:t>
            </a:r>
            <a:r>
              <a:rPr lang="en-US" altLang="en-US" dirty="0" smtClean="0">
                <a:ea typeface="ヒラギノ角ゴ Pro W3" pitchFamily="-112" charset="-128"/>
              </a:rPr>
              <a:t>interference.</a:t>
            </a:r>
          </a:p>
          <a:p>
            <a:pPr lvl="1"/>
            <a:r>
              <a:rPr lang="en-US" altLang="en-US" dirty="0" smtClean="0">
                <a:ea typeface="ヒラギノ角ゴ Pro W3" pitchFamily="-112" charset="-128"/>
              </a:rPr>
              <a:t>UTP </a:t>
            </a:r>
            <a:r>
              <a:rPr lang="en-US" altLang="en-US" dirty="0">
                <a:ea typeface="ヒラギノ角ゴ Pro W3" pitchFamily="-112" charset="-128"/>
              </a:rPr>
              <a:t>has a cost advantage over </a:t>
            </a:r>
            <a:r>
              <a:rPr lang="en-US" altLang="en-US" dirty="0" smtClean="0">
                <a:ea typeface="ヒラギノ角ゴ Pro W3" pitchFamily="-112" charset="-128"/>
              </a:rPr>
              <a:t>STP.</a:t>
            </a:r>
          </a:p>
          <a:p>
            <a:r>
              <a:rPr lang="en-US" altLang="en-US" dirty="0" smtClean="0">
                <a:ea typeface="ヒラギノ角ゴ Pro W3" pitchFamily="-112" charset="-128"/>
              </a:rPr>
              <a:t>Categories include Cat 3, Cat 5/Cat 5e, Cat 6/Cat 6a.</a:t>
            </a:r>
          </a:p>
          <a:p>
            <a:r>
              <a:rPr lang="en-US" altLang="en-US" dirty="0">
                <a:ea typeface="ヒラギノ角ゴ Pro W3" pitchFamily="-112" charset="-128"/>
              </a:rPr>
              <a:t>T</a:t>
            </a:r>
            <a:r>
              <a:rPr lang="en-US" dirty="0">
                <a:ea typeface="ヒラギノ角ゴ Pro W3" pitchFamily="-112" charset="-128"/>
              </a:rPr>
              <a:t>he standard method for connecting twisted-pair cables is via an 8-pin connector, called an RJ-45 connector.</a:t>
            </a:r>
            <a:endParaRPr lang="en-US" altLang="en-US" dirty="0">
              <a:ea typeface="ヒラギノ角ゴ Pro W3" pitchFamily="-112" charset="-128"/>
            </a:endParaRPr>
          </a:p>
        </p:txBody>
      </p:sp>
    </p:spTree>
    <p:extLst>
      <p:ext uri="{BB962C8B-B14F-4D97-AF65-F5344CB8AC3E}">
        <p14:creationId xmlns:p14="http://schemas.microsoft.com/office/powerpoint/2010/main" val="1183942109"/>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half" idx="2"/>
          </p:nvPr>
        </p:nvPicPr>
        <p:blipFill>
          <a:blip r:embed="rId2" cstate="print">
            <a:extLst>
              <a:ext uri="{28A0092B-C50C-407E-A947-70E740481C1C}">
                <a14:useLocalDpi xmlns:a14="http://schemas.microsoft.com/office/drawing/2010/main" val="0"/>
              </a:ext>
            </a:extLst>
          </a:blip>
          <a:stretch>
            <a:fillRect/>
          </a:stretch>
        </p:blipFill>
        <p:spPr>
          <a:xfrm>
            <a:off x="4300971" y="1219200"/>
            <a:ext cx="3547629" cy="1828800"/>
          </a:xfrm>
        </p:spPr>
      </p:pic>
      <p:pic>
        <p:nvPicPr>
          <p:cNvPr id="4" name="Content Placeholder 3"/>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1275468" y="1219200"/>
            <a:ext cx="1843056" cy="2286000"/>
          </a:xfr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10588" y="3657600"/>
            <a:ext cx="2446376" cy="2286000"/>
          </a:xfrm>
          <a:prstGeom prst="rect">
            <a:avLst/>
          </a:prstGeom>
        </p:spPr>
      </p:pic>
      <p:sp>
        <p:nvSpPr>
          <p:cNvPr id="5" name="TextBox 4"/>
          <p:cNvSpPr txBox="1"/>
          <p:nvPr/>
        </p:nvSpPr>
        <p:spPr>
          <a:xfrm>
            <a:off x="964992" y="3560410"/>
            <a:ext cx="2464008" cy="369332"/>
          </a:xfrm>
          <a:prstGeom prst="rect">
            <a:avLst/>
          </a:prstGeom>
          <a:noFill/>
        </p:spPr>
        <p:txBody>
          <a:bodyPr wrap="none" rtlCol="0">
            <a:spAutoFit/>
          </a:bodyPr>
          <a:lstStyle/>
          <a:p>
            <a:r>
              <a:rPr lang="en-US" dirty="0" smtClean="0">
                <a:latin typeface="+mn-lt"/>
              </a:rPr>
              <a:t>A </a:t>
            </a:r>
            <a:r>
              <a:rPr lang="en-US" dirty="0">
                <a:latin typeface="+mn-lt"/>
              </a:rPr>
              <a:t>typical 8-wire UTP line</a:t>
            </a:r>
          </a:p>
        </p:txBody>
      </p:sp>
      <p:sp>
        <p:nvSpPr>
          <p:cNvPr id="6" name="TextBox 5"/>
          <p:cNvSpPr txBox="1"/>
          <p:nvPr/>
        </p:nvSpPr>
        <p:spPr>
          <a:xfrm>
            <a:off x="4864422" y="3124200"/>
            <a:ext cx="2420727" cy="369332"/>
          </a:xfrm>
          <a:prstGeom prst="rect">
            <a:avLst/>
          </a:prstGeom>
          <a:noFill/>
        </p:spPr>
        <p:txBody>
          <a:bodyPr wrap="none" rtlCol="0">
            <a:spAutoFit/>
          </a:bodyPr>
          <a:lstStyle/>
          <a:p>
            <a:r>
              <a:rPr lang="en-US" dirty="0" smtClean="0">
                <a:latin typeface="+mn-lt"/>
              </a:rPr>
              <a:t>A </a:t>
            </a:r>
            <a:r>
              <a:rPr lang="en-US" dirty="0">
                <a:latin typeface="+mn-lt"/>
              </a:rPr>
              <a:t>typical 8-wire STP line</a:t>
            </a:r>
          </a:p>
        </p:txBody>
      </p:sp>
      <p:sp>
        <p:nvSpPr>
          <p:cNvPr id="7" name="TextBox 6"/>
          <p:cNvSpPr txBox="1"/>
          <p:nvPr/>
        </p:nvSpPr>
        <p:spPr>
          <a:xfrm>
            <a:off x="4405807" y="6019800"/>
            <a:ext cx="2255939" cy="369332"/>
          </a:xfrm>
          <a:prstGeom prst="rect">
            <a:avLst/>
          </a:prstGeom>
          <a:noFill/>
        </p:spPr>
        <p:txBody>
          <a:bodyPr wrap="none" rtlCol="0">
            <a:spAutoFit/>
          </a:bodyPr>
          <a:lstStyle/>
          <a:p>
            <a:pPr algn="ctr"/>
            <a:r>
              <a:rPr lang="en-US" dirty="0" smtClean="0">
                <a:latin typeface="+mn-lt"/>
              </a:rPr>
              <a:t>A bundle of UTP wires</a:t>
            </a:r>
            <a:endParaRPr lang="en-US" dirty="0">
              <a:latin typeface="+mn-lt"/>
            </a:endParaRPr>
          </a:p>
        </p:txBody>
      </p:sp>
    </p:spTree>
    <p:extLst>
      <p:ext uri="{BB962C8B-B14F-4D97-AF65-F5344CB8AC3E}">
        <p14:creationId xmlns:p14="http://schemas.microsoft.com/office/powerpoint/2010/main" val="1861239001"/>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Fiber</a:t>
            </a:r>
          </a:p>
        </p:txBody>
      </p:sp>
      <p:sp>
        <p:nvSpPr>
          <p:cNvPr id="33795" name="Rectangle 3"/>
          <p:cNvSpPr>
            <a:spLocks noGrp="1" noChangeArrowheads="1"/>
          </p:cNvSpPr>
          <p:nvPr>
            <p:ph idx="1"/>
          </p:nvPr>
        </p:nvSpPr>
        <p:spPr>
          <a:xfrm>
            <a:off x="457200" y="1981200"/>
            <a:ext cx="8229600" cy="4876800"/>
          </a:xfrm>
        </p:spPr>
        <p:txBody>
          <a:bodyPr/>
          <a:lstStyle/>
          <a:p>
            <a:r>
              <a:rPr lang="en-US" altLang="en-US" dirty="0" smtClean="0">
                <a:ea typeface="ヒラギノ角ゴ Pro W3" pitchFamily="-112" charset="-128"/>
              </a:rPr>
              <a:t>Fiber-optic </a:t>
            </a:r>
            <a:r>
              <a:rPr lang="en-US" altLang="en-US" dirty="0">
                <a:ea typeface="ヒラギノ角ゴ Pro W3" pitchFamily="-112" charset="-128"/>
              </a:rPr>
              <a:t>cable uses beams of laser light to connect devices over a thin glass wire</a:t>
            </a:r>
            <a:r>
              <a:rPr lang="en-US" altLang="en-US" dirty="0" smtClean="0">
                <a:ea typeface="ヒラギノ角ゴ Pro W3" pitchFamily="-112" charset="-128"/>
              </a:rPr>
              <a:t>.</a:t>
            </a:r>
          </a:p>
          <a:p>
            <a:r>
              <a:rPr lang="en-US" altLang="en-US" dirty="0" smtClean="0">
                <a:ea typeface="ヒラギノ角ゴ Pro W3" pitchFamily="-112" charset="-128"/>
              </a:rPr>
              <a:t>The </a:t>
            </a:r>
            <a:r>
              <a:rPr lang="en-US" altLang="en-US" dirty="0">
                <a:ea typeface="ヒラギノ角ゴ Pro W3" pitchFamily="-112" charset="-128"/>
              </a:rPr>
              <a:t>biggest advantage to fiber is its </a:t>
            </a:r>
            <a:r>
              <a:rPr lang="en-US" altLang="en-US" dirty="0" smtClean="0">
                <a:ea typeface="ヒラギノ角ゴ Pro W3" pitchFamily="-112" charset="-128"/>
              </a:rPr>
              <a:t>bandwidth.</a:t>
            </a:r>
          </a:p>
          <a:p>
            <a:r>
              <a:rPr lang="en-US" altLang="en-US" dirty="0" smtClean="0">
                <a:ea typeface="ヒラギノ角ゴ Pro W3" pitchFamily="-112" charset="-128"/>
              </a:rPr>
              <a:t>Fiber </a:t>
            </a:r>
            <a:r>
              <a:rPr lang="en-US" altLang="en-US" dirty="0">
                <a:ea typeface="ヒラギノ角ゴ Pro W3" pitchFamily="-112" charset="-128"/>
              </a:rPr>
              <a:t>has one major drawback—cost</a:t>
            </a:r>
            <a:r>
              <a:rPr lang="en-US" altLang="en-US" dirty="0" smtClean="0">
                <a:ea typeface="ヒラギノ角ゴ Pro W3" pitchFamily="-112" charset="-128"/>
              </a:rPr>
              <a:t>.</a:t>
            </a:r>
          </a:p>
          <a:p>
            <a:pPr lvl="1"/>
            <a:r>
              <a:rPr lang="en-US" altLang="en-US" dirty="0" smtClean="0">
                <a:ea typeface="ヒラギノ角ゴ Pro W3" pitchFamily="-112" charset="-128"/>
              </a:rPr>
              <a:t>When </a:t>
            </a:r>
            <a:r>
              <a:rPr lang="en-US" altLang="en-US" dirty="0">
                <a:ea typeface="ヒラギノ角ゴ Pro W3" pitchFamily="-112" charset="-128"/>
              </a:rPr>
              <a:t>measured by bandwidth, using fiber is cheaper than using competing wired </a:t>
            </a:r>
            <a:r>
              <a:rPr lang="en-US" altLang="en-US" dirty="0" smtClean="0">
                <a:ea typeface="ヒラギノ角ゴ Pro W3" pitchFamily="-112" charset="-128"/>
              </a:rPr>
              <a:t>technologies.</a:t>
            </a:r>
          </a:p>
          <a:p>
            <a:pPr lvl="1"/>
            <a:r>
              <a:rPr lang="en-US" altLang="en-US" dirty="0">
                <a:ea typeface="ヒラギノ角ゴ Pro W3" pitchFamily="-112" charset="-128"/>
              </a:rPr>
              <a:t>But connections to a fiber are difficult and expensive, and fiber is impossible to </a:t>
            </a:r>
            <a:r>
              <a:rPr lang="en-US" altLang="en-US" dirty="0" smtClean="0">
                <a:ea typeface="ヒラギノ角ゴ Pro W3" pitchFamily="-112" charset="-128"/>
              </a:rPr>
              <a:t>splice.</a:t>
            </a:r>
          </a:p>
          <a:p>
            <a:r>
              <a:rPr lang="en-US" altLang="en-US" dirty="0" smtClean="0">
                <a:ea typeface="ヒラギノ角ゴ Pro W3" pitchFamily="-112" charset="-128"/>
              </a:rPr>
              <a:t>Cable </a:t>
            </a:r>
            <a:r>
              <a:rPr lang="en-US" altLang="en-US" dirty="0">
                <a:ea typeface="ヒラギノ角ゴ Pro W3" pitchFamily="-112" charset="-128"/>
              </a:rPr>
              <a:t>companies use coax and DSL providers use twisted-pair to handle the “last mile” scenario</a:t>
            </a:r>
            <a:r>
              <a:rPr lang="en-US" altLang="en-US" dirty="0" smtClean="0">
                <a:ea typeface="ヒラギノ角ゴ Pro W3" pitchFamily="-112" charset="-128"/>
              </a:rPr>
              <a:t>.</a:t>
            </a:r>
            <a:endParaRPr lang="en-US" altLang="en-US" dirty="0" smtClean="0"/>
          </a:p>
        </p:txBody>
      </p:sp>
    </p:spTree>
    <p:extLst>
      <p:ext uri="{BB962C8B-B14F-4D97-AF65-F5344CB8AC3E}">
        <p14:creationId xmlns:p14="http://schemas.microsoft.com/office/powerpoint/2010/main" val="1909559708"/>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1"/>
          </p:nvPr>
        </p:nvPicPr>
        <p:blipFill>
          <a:blip r:embed="rId3" cstate="print">
            <a:extLst>
              <a:ext uri="{28A0092B-C50C-407E-A947-70E740481C1C}">
                <a14:useLocalDpi xmlns:a14="http://schemas.microsoft.com/office/drawing/2010/main" val="0"/>
              </a:ext>
            </a:extLst>
          </a:blip>
          <a:stretch>
            <a:fillRect/>
          </a:stretch>
        </p:blipFill>
        <p:spPr>
          <a:xfrm>
            <a:off x="3429001" y="1143000"/>
            <a:ext cx="2286509" cy="2057400"/>
          </a:xfrm>
        </p:spPr>
      </p:pic>
      <p:pic>
        <p:nvPicPr>
          <p:cNvPr id="8" name="Content Placeholder 7"/>
          <p:cNvPicPr>
            <a:picLocks noGrp="1" noChangeAspect="1"/>
          </p:cNvPicPr>
          <p:nvPr>
            <p:ph sz="half" idx="2"/>
          </p:nvPr>
        </p:nvPicPr>
        <p:blipFill>
          <a:blip r:embed="rId4" cstate="print">
            <a:extLst>
              <a:ext uri="{28A0092B-C50C-407E-A947-70E740481C1C}">
                <a14:useLocalDpi xmlns:a14="http://schemas.microsoft.com/office/drawing/2010/main" val="0"/>
              </a:ext>
            </a:extLst>
          </a:blip>
          <a:stretch>
            <a:fillRect/>
          </a:stretch>
        </p:blipFill>
        <p:spPr>
          <a:xfrm>
            <a:off x="2098131" y="3798570"/>
            <a:ext cx="2245269" cy="2057400"/>
          </a:xfrm>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2000" y="3798570"/>
            <a:ext cx="2648501" cy="2057400"/>
          </a:xfrm>
          <a:prstGeom prst="rect">
            <a:avLst/>
          </a:prstGeom>
        </p:spPr>
      </p:pic>
      <p:sp>
        <p:nvSpPr>
          <p:cNvPr id="5" name="TextBox 4"/>
          <p:cNvSpPr txBox="1"/>
          <p:nvPr/>
        </p:nvSpPr>
        <p:spPr>
          <a:xfrm>
            <a:off x="3276600" y="3253686"/>
            <a:ext cx="2681247" cy="369332"/>
          </a:xfrm>
          <a:prstGeom prst="rect">
            <a:avLst/>
          </a:prstGeom>
          <a:noFill/>
        </p:spPr>
        <p:txBody>
          <a:bodyPr wrap="none" rtlCol="0">
            <a:spAutoFit/>
          </a:bodyPr>
          <a:lstStyle/>
          <a:p>
            <a:pPr algn="ctr"/>
            <a:r>
              <a:rPr lang="en-US" dirty="0">
                <a:latin typeface="+mn-lt"/>
              </a:rPr>
              <a:t>A type of fiber terminator</a:t>
            </a:r>
          </a:p>
        </p:txBody>
      </p:sp>
      <p:sp>
        <p:nvSpPr>
          <p:cNvPr id="6" name="TextBox 5"/>
          <p:cNvSpPr txBox="1"/>
          <p:nvPr/>
        </p:nvSpPr>
        <p:spPr>
          <a:xfrm>
            <a:off x="1600201" y="5932716"/>
            <a:ext cx="6019800" cy="369332"/>
          </a:xfrm>
          <a:prstGeom prst="rect">
            <a:avLst/>
          </a:prstGeom>
          <a:noFill/>
        </p:spPr>
        <p:txBody>
          <a:bodyPr wrap="square" rtlCol="0">
            <a:spAutoFit/>
          </a:bodyPr>
          <a:lstStyle/>
          <a:p>
            <a:pPr algn="ctr"/>
            <a:r>
              <a:rPr lang="en-US" dirty="0">
                <a:latin typeface="+mn-lt"/>
              </a:rPr>
              <a:t>A typical fiber-optic fiber, terminator, and connector block</a:t>
            </a:r>
          </a:p>
        </p:txBody>
      </p:sp>
    </p:spTree>
    <p:extLst>
      <p:ext uri="{BB962C8B-B14F-4D97-AF65-F5344CB8AC3E}">
        <p14:creationId xmlns:p14="http://schemas.microsoft.com/office/powerpoint/2010/main" val="4180289723"/>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Unguided Media</a:t>
            </a:r>
          </a:p>
        </p:txBody>
      </p:sp>
      <p:sp>
        <p:nvSpPr>
          <p:cNvPr id="34819" name="Rectangle 3"/>
          <p:cNvSpPr>
            <a:spLocks noGrp="1" noChangeArrowheads="1"/>
          </p:cNvSpPr>
          <p:nvPr>
            <p:ph idx="1"/>
          </p:nvPr>
        </p:nvSpPr>
        <p:spPr/>
        <p:txBody>
          <a:bodyPr/>
          <a:lstStyle/>
          <a:p>
            <a:r>
              <a:rPr lang="en-US" altLang="en-US" dirty="0"/>
              <a:t>Unguided media is a phrase used to cover all transmission media not guided by wire, fiber, or other </a:t>
            </a:r>
            <a:r>
              <a:rPr lang="en-US" altLang="en-US" dirty="0" smtClean="0"/>
              <a:t>constraints.</a:t>
            </a:r>
          </a:p>
          <a:p>
            <a:pPr lvl="1"/>
            <a:r>
              <a:rPr lang="en-US" altLang="en-US" dirty="0" smtClean="0"/>
              <a:t>It </a:t>
            </a:r>
            <a:r>
              <a:rPr lang="en-US" altLang="en-US" dirty="0"/>
              <a:t>includes radio frequency, infrared, and microwave </a:t>
            </a:r>
            <a:r>
              <a:rPr lang="en-US" altLang="en-US" dirty="0" smtClean="0"/>
              <a:t>methods.</a:t>
            </a:r>
          </a:p>
          <a:p>
            <a:r>
              <a:rPr lang="en-US" altLang="en-US" dirty="0" smtClean="0"/>
              <a:t>Unguided </a:t>
            </a:r>
            <a:r>
              <a:rPr lang="en-US" altLang="en-US" dirty="0"/>
              <a:t>media have one attribute in </a:t>
            </a:r>
            <a:r>
              <a:rPr lang="en-US" altLang="en-US" dirty="0" smtClean="0"/>
              <a:t>common.</a:t>
            </a:r>
          </a:p>
          <a:p>
            <a:pPr lvl="1"/>
            <a:r>
              <a:rPr lang="en-US" altLang="en-US" dirty="0" smtClean="0"/>
              <a:t>They </a:t>
            </a:r>
            <a:r>
              <a:rPr lang="en-US" altLang="en-US" dirty="0"/>
              <a:t>are unguided and as such can travel to </a:t>
            </a:r>
            <a:r>
              <a:rPr lang="en-US" altLang="en-US" dirty="0" smtClean="0"/>
              <a:t>many machines </a:t>
            </a:r>
            <a:r>
              <a:rPr lang="en-US" altLang="en-US" dirty="0"/>
              <a:t>simultaneously</a:t>
            </a:r>
            <a:r>
              <a:rPr lang="en-US" altLang="en-US" dirty="0" smtClean="0"/>
              <a:t>.</a:t>
            </a:r>
          </a:p>
          <a:p>
            <a:r>
              <a:rPr lang="en-US" altLang="en-US" dirty="0" smtClean="0">
                <a:ea typeface="ヒラギノ角ゴ Pro W3" pitchFamily="-112" charset="-128"/>
              </a:rPr>
              <a:t>Must </a:t>
            </a:r>
            <a:r>
              <a:rPr lang="en-US" altLang="en-US" dirty="0">
                <a:ea typeface="ヒラギノ角ゴ Pro W3" pitchFamily="-112" charset="-128"/>
              </a:rPr>
              <a:t>assume that unauthorized users have access to the signal</a:t>
            </a:r>
            <a:r>
              <a:rPr lang="en-US" altLang="en-US" dirty="0" smtClean="0">
                <a:ea typeface="ヒラギノ角ゴ Pro W3" pitchFamily="-112" charset="-128"/>
              </a:rPr>
              <a:t>.</a:t>
            </a:r>
            <a:endParaRPr lang="en-US" altLang="en-US" dirty="0">
              <a:ea typeface="ヒラギノ角ゴ Pro W3" pitchFamily="-112" charset="-128"/>
            </a:endParaRPr>
          </a:p>
        </p:txBody>
      </p:sp>
    </p:spTree>
    <p:extLst>
      <p:ext uri="{BB962C8B-B14F-4D97-AF65-F5344CB8AC3E}">
        <p14:creationId xmlns:p14="http://schemas.microsoft.com/office/powerpoint/2010/main" val="130440159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Unguided </a:t>
            </a:r>
            <a:r>
              <a:rPr lang="en-US" dirty="0" smtClean="0"/>
              <a:t>Media (</a:t>
            </a:r>
            <a:r>
              <a:rPr lang="en-US" i="1" dirty="0" smtClean="0"/>
              <a:t>continued</a:t>
            </a:r>
            <a:r>
              <a:rPr lang="en-US" dirty="0" smtClean="0"/>
              <a:t>)</a:t>
            </a:r>
          </a:p>
        </p:txBody>
      </p:sp>
      <p:sp>
        <p:nvSpPr>
          <p:cNvPr id="35843" name="Rectangle 3"/>
          <p:cNvSpPr>
            <a:spLocks noGrp="1" noChangeArrowheads="1"/>
          </p:cNvSpPr>
          <p:nvPr>
            <p:ph idx="1"/>
          </p:nvPr>
        </p:nvSpPr>
        <p:spPr/>
        <p:txBody>
          <a:bodyPr/>
          <a:lstStyle/>
          <a:p>
            <a:r>
              <a:rPr lang="en-US" altLang="en-US" dirty="0"/>
              <a:t>Infrared (IR</a:t>
            </a:r>
            <a:r>
              <a:rPr lang="en-US" altLang="en-US" dirty="0" smtClean="0"/>
              <a:t>)</a:t>
            </a:r>
          </a:p>
          <a:p>
            <a:pPr lvl="1"/>
            <a:r>
              <a:rPr lang="en-US" altLang="en-US" dirty="0"/>
              <a:t>Infrared (IR) is a band of electromagnetic energy just beyond the red end of the visible color spectrum</a:t>
            </a:r>
            <a:r>
              <a:rPr lang="en-US" altLang="en-US" dirty="0" smtClean="0"/>
              <a:t>.</a:t>
            </a:r>
          </a:p>
          <a:p>
            <a:pPr lvl="1"/>
            <a:r>
              <a:rPr lang="en-US" altLang="en-US" dirty="0" smtClean="0">
                <a:ea typeface="ヒラギノ角ゴ Pro W3" pitchFamily="-112" charset="-128"/>
              </a:rPr>
              <a:t>Today, IR seems </a:t>
            </a:r>
            <a:r>
              <a:rPr lang="en-US" altLang="en-US" dirty="0">
                <a:ea typeface="ヒラギノ角ゴ Pro W3" pitchFamily="-112" charset="-128"/>
              </a:rPr>
              <a:t>to be </a:t>
            </a:r>
            <a:r>
              <a:rPr lang="en-US" altLang="en-US" dirty="0" smtClean="0">
                <a:ea typeface="ヒラギノ角ゴ Pro W3" pitchFamily="-112" charset="-128"/>
              </a:rPr>
              <a:t>everywhere.</a:t>
            </a:r>
          </a:p>
          <a:p>
            <a:pPr lvl="1"/>
            <a:r>
              <a:rPr lang="en-US" altLang="en-US" dirty="0" smtClean="0">
                <a:ea typeface="ヒラギノ角ゴ Pro W3" pitchFamily="-112" charset="-128"/>
              </a:rPr>
              <a:t>IR </a:t>
            </a:r>
            <a:r>
              <a:rPr lang="en-US" altLang="en-US" dirty="0">
                <a:ea typeface="ヒラギノ角ゴ Pro W3" pitchFamily="-112" charset="-128"/>
              </a:rPr>
              <a:t>can also be used to connect devices in a network configuration, but it is slow compared to other wireless technologies</a:t>
            </a:r>
            <a:r>
              <a:rPr lang="en-US" altLang="en-US" dirty="0" smtClean="0">
                <a:ea typeface="ヒラギノ角ゴ Pro W3" pitchFamily="-112" charset="-128"/>
              </a:rPr>
              <a:t>.</a:t>
            </a:r>
          </a:p>
          <a:p>
            <a:pPr lvl="1"/>
            <a:r>
              <a:rPr lang="en-US" altLang="en-US" dirty="0" smtClean="0">
                <a:ea typeface="ヒラギノ角ゴ Pro W3" pitchFamily="-112" charset="-128"/>
              </a:rPr>
              <a:t>IR </a:t>
            </a:r>
            <a:r>
              <a:rPr lang="en-US" altLang="en-US" dirty="0">
                <a:ea typeface="ヒラギノ角ゴ Pro W3" pitchFamily="-112" charset="-128"/>
              </a:rPr>
              <a:t>cannot penetrate walls but instead bounces off </a:t>
            </a:r>
            <a:r>
              <a:rPr lang="en-US" altLang="en-US" dirty="0" smtClean="0">
                <a:ea typeface="ヒラギノ角ゴ Pro W3" pitchFamily="-112" charset="-128"/>
              </a:rPr>
              <a:t>them.</a:t>
            </a:r>
          </a:p>
          <a:p>
            <a:pPr lvl="1"/>
            <a:r>
              <a:rPr lang="en-US" altLang="en-US" dirty="0" smtClean="0">
                <a:ea typeface="ヒラギノ角ゴ Pro W3" pitchFamily="-112" charset="-128"/>
              </a:rPr>
              <a:t>Nor </a:t>
            </a:r>
            <a:r>
              <a:rPr lang="en-US" altLang="en-US" dirty="0">
                <a:ea typeface="ヒラギノ角ゴ Pro W3" pitchFamily="-112" charset="-128"/>
              </a:rPr>
              <a:t>can it penetrate other solid </a:t>
            </a:r>
            <a:r>
              <a:rPr lang="en-US" altLang="en-US" dirty="0" smtClean="0">
                <a:ea typeface="ヒラギノ角ゴ Pro W3" pitchFamily="-112" charset="-128"/>
              </a:rPr>
              <a:t>objects;  if </a:t>
            </a:r>
            <a:r>
              <a:rPr lang="en-US" altLang="en-US" dirty="0">
                <a:ea typeface="ヒラギノ角ゴ Pro W3" pitchFamily="-112" charset="-128"/>
              </a:rPr>
              <a:t>you stack a few items in front of the transceiver, the signal is lost</a:t>
            </a:r>
            <a:r>
              <a:rPr lang="en-US" altLang="en-US" dirty="0" smtClean="0">
                <a:ea typeface="ヒラギノ角ゴ Pro W3" pitchFamily="-112" charset="-128"/>
              </a:rPr>
              <a:t>.</a:t>
            </a:r>
            <a:endParaRPr lang="en-US" altLang="en-US" dirty="0" smtClean="0"/>
          </a:p>
        </p:txBody>
      </p:sp>
    </p:spTree>
    <p:extLst>
      <p:ext uri="{BB962C8B-B14F-4D97-AF65-F5344CB8AC3E}">
        <p14:creationId xmlns:p14="http://schemas.microsoft.com/office/powerpoint/2010/main" val="2697387929"/>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Unguided Media (</a:t>
            </a:r>
            <a:r>
              <a:rPr lang="en-US" i="1" dirty="0" smtClean="0"/>
              <a:t>continued</a:t>
            </a:r>
            <a:r>
              <a:rPr lang="en-US" dirty="0" smtClean="0"/>
              <a:t>)</a:t>
            </a:r>
          </a:p>
        </p:txBody>
      </p:sp>
      <p:sp>
        <p:nvSpPr>
          <p:cNvPr id="36867" name="Rectangle 3"/>
          <p:cNvSpPr>
            <a:spLocks noGrp="1" noChangeArrowheads="1"/>
          </p:cNvSpPr>
          <p:nvPr>
            <p:ph idx="1"/>
          </p:nvPr>
        </p:nvSpPr>
        <p:spPr>
          <a:xfrm>
            <a:off x="457200" y="1981200"/>
            <a:ext cx="8229600" cy="4724400"/>
          </a:xfrm>
        </p:spPr>
        <p:txBody>
          <a:bodyPr/>
          <a:lstStyle/>
          <a:p>
            <a:r>
              <a:rPr lang="en-US" altLang="en-US" dirty="0" smtClean="0"/>
              <a:t>RF/Microwave</a:t>
            </a:r>
          </a:p>
          <a:p>
            <a:pPr lvl="1"/>
            <a:r>
              <a:rPr lang="en-US" altLang="en-US" dirty="0" smtClean="0"/>
              <a:t>RF waves are a common wireless communication method</a:t>
            </a:r>
          </a:p>
          <a:p>
            <a:pPr lvl="2"/>
            <a:r>
              <a:rPr lang="en-US" altLang="en-US" dirty="0" smtClean="0"/>
              <a:t>Use a variety of frequency bands, each with special characteristics</a:t>
            </a:r>
            <a:endParaRPr lang="en-US" dirty="0" smtClean="0"/>
          </a:p>
          <a:p>
            <a:pPr lvl="1"/>
            <a:r>
              <a:rPr lang="en-US" dirty="0" smtClean="0"/>
              <a:t>Key features of microwave communications include:</a:t>
            </a:r>
          </a:p>
          <a:p>
            <a:pPr lvl="2"/>
            <a:r>
              <a:rPr lang="en-US" dirty="0" smtClean="0"/>
              <a:t>Penetration of building structure</a:t>
            </a:r>
          </a:p>
          <a:p>
            <a:pPr lvl="2"/>
            <a:r>
              <a:rPr lang="en-US" dirty="0" smtClean="0"/>
              <a:t>Broadcast capability</a:t>
            </a:r>
          </a:p>
          <a:p>
            <a:pPr lvl="1"/>
            <a:r>
              <a:rPr lang="en-US" dirty="0" smtClean="0"/>
              <a:t>The “last mile” problem is the connection of individual consumers to a backbone, an expensive proposition because of the sheer number of connections and unshared line at this point in a network.</a:t>
            </a:r>
            <a:endParaRPr lang="en-US" altLang="en-US" dirty="0" smtClean="0"/>
          </a:p>
        </p:txBody>
      </p:sp>
    </p:spTree>
    <p:extLst>
      <p:ext uri="{BB962C8B-B14F-4D97-AF65-F5344CB8AC3E}">
        <p14:creationId xmlns:p14="http://schemas.microsoft.com/office/powerpoint/2010/main" val="394552708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Devices</a:t>
            </a:r>
          </a:p>
        </p:txBody>
      </p:sp>
      <p:sp>
        <p:nvSpPr>
          <p:cNvPr id="7171" name="Rectangle 3"/>
          <p:cNvSpPr>
            <a:spLocks noGrp="1" noChangeArrowheads="1"/>
          </p:cNvSpPr>
          <p:nvPr>
            <p:ph idx="1"/>
          </p:nvPr>
        </p:nvSpPr>
        <p:spPr/>
        <p:txBody>
          <a:bodyPr/>
          <a:lstStyle/>
          <a:p>
            <a:r>
              <a:rPr lang="en-US" altLang="en-US" i="1" dirty="0"/>
              <a:t>Devices</a:t>
            </a:r>
            <a:r>
              <a:rPr lang="en-US" altLang="en-US" dirty="0"/>
              <a:t> are needed to connect </a:t>
            </a:r>
            <a:r>
              <a:rPr lang="en-US" altLang="en-US" dirty="0" smtClean="0"/>
              <a:t>clients </a:t>
            </a:r>
            <a:r>
              <a:rPr lang="en-US" altLang="en-US" dirty="0"/>
              <a:t>and servers and to regulate the traffic between </a:t>
            </a:r>
            <a:r>
              <a:rPr lang="en-US" altLang="en-US" dirty="0" smtClean="0"/>
              <a:t>them.</a:t>
            </a:r>
          </a:p>
          <a:p>
            <a:r>
              <a:rPr lang="en-US" altLang="en-US" dirty="0"/>
              <a:t>Devices </a:t>
            </a:r>
            <a:r>
              <a:rPr lang="en-US" altLang="en-US" dirty="0" smtClean="0"/>
              <a:t>expand the </a:t>
            </a:r>
            <a:r>
              <a:rPr lang="en-US" altLang="en-US" dirty="0"/>
              <a:t>network beyond simple client computers and </a:t>
            </a:r>
            <a:r>
              <a:rPr lang="en-US" altLang="en-US" dirty="0" smtClean="0"/>
              <a:t>servers.</a:t>
            </a:r>
          </a:p>
          <a:p>
            <a:r>
              <a:rPr lang="en-US" altLang="en-US" dirty="0"/>
              <a:t>Devices come in many forms and with many </a:t>
            </a:r>
            <a:r>
              <a:rPr lang="en-US" altLang="en-US" dirty="0" smtClean="0"/>
              <a:t>functions.</a:t>
            </a:r>
          </a:p>
          <a:p>
            <a:r>
              <a:rPr lang="en-US" altLang="en-US" dirty="0" smtClean="0"/>
              <a:t>Each </a:t>
            </a:r>
            <a:r>
              <a:rPr lang="en-US" altLang="en-US" dirty="0"/>
              <a:t>device has a specific network function and plays a role in maintaining network infrastructure security</a:t>
            </a:r>
            <a:r>
              <a:rPr lang="en-US" altLang="en-US" dirty="0" smtClean="0"/>
              <a:t>.</a:t>
            </a:r>
          </a:p>
        </p:txBody>
      </p:sp>
    </p:spTree>
    <p:extLst>
      <p:ext uri="{BB962C8B-B14F-4D97-AF65-F5344CB8AC3E}">
        <p14:creationId xmlns:p14="http://schemas.microsoft.com/office/powerpoint/2010/main" val="48965905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Removable Media</a:t>
            </a:r>
          </a:p>
        </p:txBody>
      </p:sp>
      <p:sp>
        <p:nvSpPr>
          <p:cNvPr id="39939" name="Rectangle 3"/>
          <p:cNvSpPr>
            <a:spLocks noGrp="1" noChangeArrowheads="1"/>
          </p:cNvSpPr>
          <p:nvPr>
            <p:ph idx="1"/>
          </p:nvPr>
        </p:nvSpPr>
        <p:spPr>
          <a:xfrm>
            <a:off x="457200" y="1981200"/>
            <a:ext cx="8229600" cy="4648200"/>
          </a:xfrm>
        </p:spPr>
        <p:txBody>
          <a:bodyPr/>
          <a:lstStyle/>
          <a:p>
            <a:r>
              <a:rPr lang="en-US" altLang="en-US" dirty="0"/>
              <a:t>Moving storage </a:t>
            </a:r>
            <a:r>
              <a:rPr lang="en-US" altLang="en-US" dirty="0" smtClean="0"/>
              <a:t>media represents </a:t>
            </a:r>
            <a:r>
              <a:rPr lang="en-US" altLang="en-US" dirty="0"/>
              <a:t>a security risk from a couple of </a:t>
            </a:r>
            <a:r>
              <a:rPr lang="en-US" altLang="en-US" dirty="0" smtClean="0"/>
              <a:t>angles.</a:t>
            </a:r>
          </a:p>
          <a:p>
            <a:pPr lvl="1"/>
            <a:r>
              <a:rPr lang="en-US" altLang="en-US" dirty="0" smtClean="0"/>
              <a:t>The first is </a:t>
            </a:r>
            <a:r>
              <a:rPr lang="en-US" altLang="en-US" dirty="0"/>
              <a:t>the potential loss of control over the data on the moving </a:t>
            </a:r>
            <a:r>
              <a:rPr lang="en-US" altLang="en-US" dirty="0" smtClean="0"/>
              <a:t>media.</a:t>
            </a:r>
          </a:p>
          <a:p>
            <a:pPr lvl="1"/>
            <a:r>
              <a:rPr lang="en-US" altLang="en-US" dirty="0" smtClean="0"/>
              <a:t>Second </a:t>
            </a:r>
            <a:r>
              <a:rPr lang="en-US" altLang="en-US" dirty="0"/>
              <a:t>is the risk </a:t>
            </a:r>
            <a:r>
              <a:rPr lang="en-US" altLang="en-US" dirty="0" smtClean="0"/>
              <a:t>of introducing </a:t>
            </a:r>
            <a:r>
              <a:rPr lang="en-US" altLang="en-US" dirty="0"/>
              <a:t>unwanted items, such as a virus or a worm, when the media </a:t>
            </a:r>
            <a:r>
              <a:rPr lang="en-US" altLang="en-US" dirty="0" smtClean="0"/>
              <a:t>are attached </a:t>
            </a:r>
            <a:r>
              <a:rPr lang="en-US" altLang="en-US" dirty="0"/>
              <a:t>back to a </a:t>
            </a:r>
            <a:r>
              <a:rPr lang="en-US" altLang="en-US" dirty="0" smtClean="0"/>
              <a:t>network.</a:t>
            </a:r>
          </a:p>
          <a:p>
            <a:pPr lvl="1"/>
            <a:r>
              <a:rPr lang="en-US" altLang="en-US" dirty="0" smtClean="0"/>
              <a:t>Both </a:t>
            </a:r>
            <a:r>
              <a:rPr lang="en-US" altLang="en-US" dirty="0"/>
              <a:t>of these issues can be remedied </a:t>
            </a:r>
            <a:r>
              <a:rPr lang="en-US" altLang="en-US" dirty="0" smtClean="0"/>
              <a:t>through policies </a:t>
            </a:r>
            <a:r>
              <a:rPr lang="en-US" altLang="en-US" dirty="0"/>
              <a:t>and software</a:t>
            </a:r>
            <a:r>
              <a:rPr lang="en-US" altLang="en-US" dirty="0" smtClean="0"/>
              <a:t>.</a:t>
            </a:r>
          </a:p>
          <a:p>
            <a:pPr lvl="2"/>
            <a:r>
              <a:rPr lang="en-US" dirty="0"/>
              <a:t>The key is to ensure that the policies are enforced and the software is effective.</a:t>
            </a:r>
            <a:endParaRPr lang="en-US" altLang="en-US" dirty="0" smtClean="0"/>
          </a:p>
        </p:txBody>
      </p:sp>
    </p:spTree>
    <p:extLst>
      <p:ext uri="{BB962C8B-B14F-4D97-AF65-F5344CB8AC3E}">
        <p14:creationId xmlns:p14="http://schemas.microsoft.com/office/powerpoint/2010/main" val="205713610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Magnetic Media</a:t>
            </a:r>
          </a:p>
        </p:txBody>
      </p:sp>
      <p:sp>
        <p:nvSpPr>
          <p:cNvPr id="40963" name="Rectangle 3"/>
          <p:cNvSpPr>
            <a:spLocks noGrp="1" noChangeArrowheads="1"/>
          </p:cNvSpPr>
          <p:nvPr>
            <p:ph idx="1"/>
          </p:nvPr>
        </p:nvSpPr>
        <p:spPr>
          <a:xfrm>
            <a:off x="457200" y="1981200"/>
            <a:ext cx="8229600" cy="4419600"/>
          </a:xfrm>
        </p:spPr>
        <p:txBody>
          <a:bodyPr/>
          <a:lstStyle/>
          <a:p>
            <a:r>
              <a:rPr lang="en-US" altLang="en-US" i="1" dirty="0"/>
              <a:t>Magnetic </a:t>
            </a:r>
            <a:r>
              <a:rPr lang="en-US" altLang="en-US" dirty="0"/>
              <a:t>media</a:t>
            </a:r>
            <a:r>
              <a:rPr lang="en-US" altLang="en-US" i="1" dirty="0"/>
              <a:t> </a:t>
            </a:r>
            <a:r>
              <a:rPr lang="en-US" altLang="en-US" dirty="0"/>
              <a:t>store data through </a:t>
            </a:r>
            <a:r>
              <a:rPr lang="en-US" altLang="en-US" dirty="0" smtClean="0"/>
              <a:t>the rearrangement </a:t>
            </a:r>
            <a:r>
              <a:rPr lang="en-US" altLang="en-US" dirty="0"/>
              <a:t>of magnetic </a:t>
            </a:r>
            <a:r>
              <a:rPr lang="en-US" altLang="en-US" dirty="0" smtClean="0"/>
              <a:t>particles on </a:t>
            </a:r>
            <a:r>
              <a:rPr lang="en-US" altLang="en-US" dirty="0"/>
              <a:t>a nonmagnetic substrate</a:t>
            </a:r>
            <a:r>
              <a:rPr lang="en-US" altLang="en-US" dirty="0" smtClean="0"/>
              <a:t>.</a:t>
            </a:r>
          </a:p>
          <a:p>
            <a:pPr lvl="1"/>
            <a:r>
              <a:rPr lang="en-US" dirty="0"/>
              <a:t>Common forms include hard drives, </a:t>
            </a:r>
            <a:r>
              <a:rPr lang="en-US" dirty="0" smtClean="0"/>
              <a:t>floppy disks</a:t>
            </a:r>
            <a:r>
              <a:rPr lang="en-US" dirty="0"/>
              <a:t>, zip disks, and magnetic </a:t>
            </a:r>
            <a:r>
              <a:rPr lang="en-US" dirty="0" smtClean="0"/>
              <a:t>tape.</a:t>
            </a:r>
            <a:endParaRPr lang="en-US" altLang="en-US" dirty="0" smtClean="0"/>
          </a:p>
          <a:p>
            <a:r>
              <a:rPr lang="en-US" altLang="en-US" dirty="0" smtClean="0"/>
              <a:t>All </a:t>
            </a:r>
            <a:r>
              <a:rPr lang="en-US" altLang="en-US" dirty="0"/>
              <a:t>these devices share some common characteristics: </a:t>
            </a:r>
            <a:endParaRPr lang="en-US" altLang="en-US" dirty="0" smtClean="0"/>
          </a:p>
          <a:p>
            <a:pPr lvl="1"/>
            <a:r>
              <a:rPr lang="en-US" altLang="en-US" dirty="0" smtClean="0"/>
              <a:t>Each </a:t>
            </a:r>
            <a:r>
              <a:rPr lang="en-US" altLang="en-US" dirty="0"/>
              <a:t>has sensitivity to external magnetic </a:t>
            </a:r>
            <a:r>
              <a:rPr lang="en-US" altLang="en-US" dirty="0" smtClean="0"/>
              <a:t>fields.</a:t>
            </a:r>
          </a:p>
          <a:p>
            <a:pPr lvl="1"/>
            <a:r>
              <a:rPr lang="en-US" altLang="en-US" dirty="0" smtClean="0"/>
              <a:t>They are </a:t>
            </a:r>
            <a:r>
              <a:rPr lang="en-US" altLang="en-US" dirty="0"/>
              <a:t>also affected by high temperatures, as in fires, and by exposure to water.</a:t>
            </a:r>
            <a:endParaRPr lang="en-US" altLang="en-US" dirty="0" smtClean="0"/>
          </a:p>
        </p:txBody>
      </p:sp>
    </p:spTree>
    <p:extLst>
      <p:ext uri="{BB962C8B-B14F-4D97-AF65-F5344CB8AC3E}">
        <p14:creationId xmlns:p14="http://schemas.microsoft.com/office/powerpoint/2010/main" val="354825248"/>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Magnetic </a:t>
            </a:r>
            <a:r>
              <a:rPr lang="en-US" dirty="0" smtClean="0"/>
              <a:t>Media (</a:t>
            </a:r>
            <a:r>
              <a:rPr lang="en-US" i="1" dirty="0" smtClean="0"/>
              <a:t>continued</a:t>
            </a:r>
            <a:r>
              <a:rPr lang="en-US" dirty="0" smtClean="0"/>
              <a:t>)</a:t>
            </a:r>
          </a:p>
        </p:txBody>
      </p:sp>
      <p:sp>
        <p:nvSpPr>
          <p:cNvPr id="41987" name="Rectangle 3"/>
          <p:cNvSpPr>
            <a:spLocks noGrp="1" noChangeArrowheads="1"/>
          </p:cNvSpPr>
          <p:nvPr>
            <p:ph idx="1"/>
          </p:nvPr>
        </p:nvSpPr>
        <p:spPr>
          <a:xfrm>
            <a:off x="457200" y="1981200"/>
            <a:ext cx="8229600" cy="4876800"/>
          </a:xfrm>
        </p:spPr>
        <p:txBody>
          <a:bodyPr/>
          <a:lstStyle/>
          <a:p>
            <a:r>
              <a:rPr lang="en-US" altLang="en-US" dirty="0" smtClean="0"/>
              <a:t>Hard drives</a:t>
            </a:r>
          </a:p>
          <a:p>
            <a:pPr lvl="1"/>
            <a:r>
              <a:rPr lang="en-US" altLang="en-US" dirty="0">
                <a:ea typeface="ヒラギノ角ゴ Pro W3" pitchFamily="-112" charset="-128"/>
              </a:rPr>
              <a:t>Now they are small enough to attach to mobile </a:t>
            </a:r>
            <a:r>
              <a:rPr lang="en-US" altLang="en-US" dirty="0" smtClean="0">
                <a:ea typeface="ヒラギノ角ゴ Pro W3" pitchFamily="-112" charset="-128"/>
              </a:rPr>
              <a:t>devices.</a:t>
            </a:r>
          </a:p>
          <a:p>
            <a:pPr lvl="1"/>
            <a:r>
              <a:rPr lang="en-US" altLang="en-US" dirty="0" smtClean="0">
                <a:ea typeface="ヒラギノ角ゴ Pro W3" pitchFamily="-112" charset="-128"/>
              </a:rPr>
              <a:t>A </a:t>
            </a:r>
            <a:r>
              <a:rPr lang="en-US" altLang="en-US" dirty="0">
                <a:ea typeface="ヒラギノ角ゴ Pro W3" pitchFamily="-112" charset="-128"/>
              </a:rPr>
              <a:t>spinning platter rotates the magnetic media beneath heads that read the patterns in the oxide </a:t>
            </a:r>
            <a:r>
              <a:rPr lang="en-US" altLang="en-US" dirty="0" smtClean="0">
                <a:ea typeface="ヒラギノ角ゴ Pro W3" pitchFamily="-112" charset="-128"/>
              </a:rPr>
              <a:t>coating.</a:t>
            </a:r>
          </a:p>
          <a:p>
            <a:pPr lvl="1"/>
            <a:r>
              <a:rPr lang="en-US" altLang="en-US" dirty="0" smtClean="0"/>
              <a:t>Capacities are growing.</a:t>
            </a:r>
          </a:p>
          <a:p>
            <a:pPr lvl="1"/>
            <a:r>
              <a:rPr lang="en-US" altLang="en-US" dirty="0" smtClean="0">
                <a:ea typeface="ヒラギノ角ゴ Pro W3" pitchFamily="-112" charset="-128"/>
              </a:rPr>
              <a:t>Security control to </a:t>
            </a:r>
            <a:r>
              <a:rPr lang="en-US" altLang="en-US" dirty="0">
                <a:ea typeface="ヒラギノ角ゴ Pro W3" pitchFamily="-112" charset="-128"/>
              </a:rPr>
              <a:t>help protect the confidentiality of the data is full drive encryption built into the drive </a:t>
            </a:r>
            <a:r>
              <a:rPr lang="en-US" altLang="en-US" dirty="0" smtClean="0">
                <a:ea typeface="ヒラギノ角ゴ Pro W3" pitchFamily="-112" charset="-128"/>
              </a:rPr>
              <a:t>hardware.</a:t>
            </a:r>
          </a:p>
          <a:p>
            <a:pPr lvl="2"/>
            <a:r>
              <a:rPr lang="en-US" altLang="en-US" dirty="0" smtClean="0">
                <a:ea typeface="ヒラギノ角ゴ Pro W3" pitchFamily="-112" charset="-128"/>
              </a:rPr>
              <a:t>Using </a:t>
            </a:r>
            <a:r>
              <a:rPr lang="en-US" altLang="en-US" dirty="0">
                <a:ea typeface="ヒラギノ角ゴ Pro W3" pitchFamily="-112" charset="-128"/>
              </a:rPr>
              <a:t>a key that is controlled, through a Trusted Platform Module (TPM) interface for instance, this technology protects the data if the drive itself is lost or </a:t>
            </a:r>
            <a:r>
              <a:rPr lang="en-US" altLang="en-US" dirty="0" smtClean="0">
                <a:ea typeface="ヒラギノ角ゴ Pro W3" pitchFamily="-112" charset="-128"/>
              </a:rPr>
              <a:t>stolen.</a:t>
            </a:r>
            <a:endParaRPr lang="en-US" altLang="en-US" dirty="0" smtClean="0"/>
          </a:p>
        </p:txBody>
      </p:sp>
    </p:spTree>
    <p:extLst>
      <p:ext uri="{BB962C8B-B14F-4D97-AF65-F5344CB8AC3E}">
        <p14:creationId xmlns:p14="http://schemas.microsoft.com/office/powerpoint/2010/main" val="1196518563"/>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Magnetic Media (</a:t>
            </a:r>
            <a:r>
              <a:rPr lang="en-US" i="1" dirty="0"/>
              <a:t>continued</a:t>
            </a:r>
            <a:r>
              <a:rPr lang="en-US" dirty="0"/>
              <a:t>)</a:t>
            </a:r>
            <a:endParaRPr lang="en-US" dirty="0" smtClean="0"/>
          </a:p>
        </p:txBody>
      </p:sp>
      <p:sp>
        <p:nvSpPr>
          <p:cNvPr id="43011" name="Rectangle 3"/>
          <p:cNvSpPr>
            <a:spLocks noGrp="1" noChangeArrowheads="1"/>
          </p:cNvSpPr>
          <p:nvPr>
            <p:ph idx="1"/>
          </p:nvPr>
        </p:nvSpPr>
        <p:spPr/>
        <p:txBody>
          <a:bodyPr/>
          <a:lstStyle/>
          <a:p>
            <a:r>
              <a:rPr lang="en-US" altLang="en-US" dirty="0" smtClean="0"/>
              <a:t>Diskettes</a:t>
            </a:r>
            <a:endParaRPr lang="en-US" altLang="en-US" dirty="0"/>
          </a:p>
          <a:p>
            <a:pPr lvl="1"/>
            <a:r>
              <a:rPr lang="en-US" dirty="0"/>
              <a:t>Floppy disks were the computer industry’s first attempt at portable magnetic </a:t>
            </a:r>
            <a:r>
              <a:rPr lang="en-US" dirty="0" smtClean="0"/>
              <a:t>media.</a:t>
            </a:r>
          </a:p>
          <a:p>
            <a:pPr lvl="1"/>
            <a:r>
              <a:rPr lang="en-US" dirty="0" smtClean="0"/>
              <a:t>The </a:t>
            </a:r>
            <a:r>
              <a:rPr lang="en-US" dirty="0"/>
              <a:t>movable medium was placed in a protective sleeve, and </a:t>
            </a:r>
            <a:r>
              <a:rPr lang="en-US" dirty="0" smtClean="0"/>
              <a:t>the drive </a:t>
            </a:r>
            <a:r>
              <a:rPr lang="en-US" dirty="0"/>
              <a:t>remained in the </a:t>
            </a:r>
            <a:r>
              <a:rPr lang="en-US" dirty="0" smtClean="0"/>
              <a:t>machine.</a:t>
            </a:r>
          </a:p>
          <a:p>
            <a:pPr lvl="1"/>
            <a:r>
              <a:rPr lang="en-US" dirty="0" smtClean="0"/>
              <a:t>Capacities </a:t>
            </a:r>
            <a:r>
              <a:rPr lang="en-US" dirty="0"/>
              <a:t>up to 1.4MB were achieved, </a:t>
            </a:r>
            <a:r>
              <a:rPr lang="en-US" dirty="0" smtClean="0"/>
              <a:t>but the </a:t>
            </a:r>
            <a:r>
              <a:rPr lang="en-US" dirty="0"/>
              <a:t>fragility of the device as the size increased, as well as competing media</a:t>
            </a:r>
            <a:r>
              <a:rPr lang="en-US" dirty="0" smtClean="0"/>
              <a:t>, has </a:t>
            </a:r>
            <a:r>
              <a:rPr lang="en-US" dirty="0"/>
              <a:t>rendered floppies almost </a:t>
            </a:r>
            <a:r>
              <a:rPr lang="en-US" dirty="0" smtClean="0"/>
              <a:t>obsolete.</a:t>
            </a:r>
          </a:p>
          <a:p>
            <a:pPr lvl="1"/>
            <a:r>
              <a:rPr lang="en-US" dirty="0" smtClean="0"/>
              <a:t>Diskettes </a:t>
            </a:r>
            <a:r>
              <a:rPr lang="en-US" dirty="0"/>
              <a:t>are part of history now</a:t>
            </a:r>
            <a:r>
              <a:rPr lang="en-US" dirty="0" smtClean="0"/>
              <a:t>.</a:t>
            </a:r>
            <a:endParaRPr lang="en-US" altLang="en-US" dirty="0" smtClean="0"/>
          </a:p>
        </p:txBody>
      </p:sp>
    </p:spTree>
    <p:extLst>
      <p:ext uri="{BB962C8B-B14F-4D97-AF65-F5344CB8AC3E}">
        <p14:creationId xmlns:p14="http://schemas.microsoft.com/office/powerpoint/2010/main" val="1610568300"/>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Magnetic Media (</a:t>
            </a:r>
            <a:r>
              <a:rPr lang="en-US" i="1" dirty="0"/>
              <a:t>continued</a:t>
            </a:r>
            <a:r>
              <a:rPr lang="en-US" dirty="0"/>
              <a:t>)</a:t>
            </a:r>
            <a:endParaRPr lang="en-US" dirty="0" smtClean="0"/>
          </a:p>
        </p:txBody>
      </p:sp>
      <p:sp>
        <p:nvSpPr>
          <p:cNvPr id="43011" name="Rectangle 3"/>
          <p:cNvSpPr>
            <a:spLocks noGrp="1" noChangeArrowheads="1"/>
          </p:cNvSpPr>
          <p:nvPr>
            <p:ph idx="1"/>
          </p:nvPr>
        </p:nvSpPr>
        <p:spPr>
          <a:xfrm>
            <a:off x="457200" y="1981200"/>
            <a:ext cx="8229600" cy="4648200"/>
          </a:xfrm>
        </p:spPr>
        <p:txBody>
          <a:bodyPr/>
          <a:lstStyle/>
          <a:p>
            <a:r>
              <a:rPr lang="en-US" altLang="en-US" dirty="0" smtClean="0"/>
              <a:t>Tape</a:t>
            </a:r>
          </a:p>
          <a:p>
            <a:pPr lvl="1"/>
            <a:r>
              <a:rPr lang="en-US" dirty="0"/>
              <a:t>Its primary use has been bulk offline storage and backup</a:t>
            </a:r>
            <a:r>
              <a:rPr lang="en-US" dirty="0" smtClean="0"/>
              <a:t>.</a:t>
            </a:r>
          </a:p>
          <a:p>
            <a:pPr lvl="1"/>
            <a:r>
              <a:rPr lang="en-US" dirty="0" smtClean="0"/>
              <a:t>The advantage of tape is low cost.</a:t>
            </a:r>
          </a:p>
          <a:p>
            <a:pPr lvl="1"/>
            <a:r>
              <a:rPr lang="en-US" dirty="0"/>
              <a:t>The disadvantage of </a:t>
            </a:r>
            <a:r>
              <a:rPr lang="en-US" dirty="0" smtClean="0"/>
              <a:t>tape is </a:t>
            </a:r>
            <a:r>
              <a:rPr lang="en-US" dirty="0"/>
              <a:t>its nature as a serial access medium, making it slow to work with for </a:t>
            </a:r>
            <a:r>
              <a:rPr lang="en-US" dirty="0" smtClean="0"/>
              <a:t>large quantities </a:t>
            </a:r>
            <a:r>
              <a:rPr lang="en-US" dirty="0"/>
              <a:t>of </a:t>
            </a:r>
            <a:r>
              <a:rPr lang="en-US" dirty="0" smtClean="0"/>
              <a:t>data.</a:t>
            </a:r>
          </a:p>
          <a:p>
            <a:pPr lvl="1"/>
            <a:r>
              <a:rPr lang="en-US" dirty="0" smtClean="0"/>
              <a:t>Tapes </a:t>
            </a:r>
            <a:r>
              <a:rPr lang="en-US" dirty="0"/>
              <a:t>are still a major concern from a security perspective, as they are used to back up many types </a:t>
            </a:r>
            <a:r>
              <a:rPr lang="en-US" dirty="0" smtClean="0"/>
              <a:t>of computer systems.</a:t>
            </a:r>
          </a:p>
          <a:p>
            <a:pPr lvl="2"/>
            <a:r>
              <a:rPr lang="en-US" dirty="0" smtClean="0"/>
              <a:t>The </a:t>
            </a:r>
            <a:r>
              <a:rPr lang="en-US" dirty="0"/>
              <a:t>physical protection afforded </a:t>
            </a:r>
            <a:r>
              <a:rPr lang="en-US" dirty="0" smtClean="0"/>
              <a:t>the tapes </a:t>
            </a:r>
            <a:r>
              <a:rPr lang="en-US" dirty="0"/>
              <a:t>is of </a:t>
            </a:r>
            <a:r>
              <a:rPr lang="en-US" dirty="0" smtClean="0"/>
              <a:t>concern.</a:t>
            </a:r>
            <a:endParaRPr lang="en-US" altLang="en-US" dirty="0" smtClean="0"/>
          </a:p>
        </p:txBody>
      </p:sp>
    </p:spTree>
    <p:extLst>
      <p:ext uri="{BB962C8B-B14F-4D97-AF65-F5344CB8AC3E}">
        <p14:creationId xmlns:p14="http://schemas.microsoft.com/office/powerpoint/2010/main" val="147970505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07564" y="2060448"/>
            <a:ext cx="3928872" cy="2737104"/>
          </a:xfrm>
          <a:prstGeom prst="rect">
            <a:avLst/>
          </a:prstGeom>
        </p:spPr>
      </p:pic>
      <p:sp>
        <p:nvSpPr>
          <p:cNvPr id="3" name="TextBox 2"/>
          <p:cNvSpPr txBox="1"/>
          <p:nvPr/>
        </p:nvSpPr>
        <p:spPr>
          <a:xfrm>
            <a:off x="2699949" y="5418348"/>
            <a:ext cx="3744102" cy="369332"/>
          </a:xfrm>
          <a:prstGeom prst="rect">
            <a:avLst/>
          </a:prstGeom>
          <a:noFill/>
        </p:spPr>
        <p:txBody>
          <a:bodyPr wrap="none" rtlCol="0">
            <a:spAutoFit/>
          </a:bodyPr>
          <a:lstStyle/>
          <a:p>
            <a:pPr algn="ctr"/>
            <a:r>
              <a:rPr lang="en-US" dirty="0">
                <a:latin typeface="+mn-lt"/>
              </a:rPr>
              <a:t>A magnetic tape cartridge for backups</a:t>
            </a:r>
          </a:p>
        </p:txBody>
      </p:sp>
    </p:spTree>
    <p:extLst>
      <p:ext uri="{BB962C8B-B14F-4D97-AF65-F5344CB8AC3E}">
        <p14:creationId xmlns:p14="http://schemas.microsoft.com/office/powerpoint/2010/main" val="50876360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Optical Media</a:t>
            </a:r>
          </a:p>
        </p:txBody>
      </p:sp>
      <p:sp>
        <p:nvSpPr>
          <p:cNvPr id="45059" name="Rectangle 3"/>
          <p:cNvSpPr>
            <a:spLocks noGrp="1" noChangeArrowheads="1"/>
          </p:cNvSpPr>
          <p:nvPr>
            <p:ph idx="1"/>
          </p:nvPr>
        </p:nvSpPr>
        <p:spPr/>
        <p:txBody>
          <a:bodyPr/>
          <a:lstStyle/>
          <a:p>
            <a:r>
              <a:rPr lang="en-US" altLang="en-US" dirty="0"/>
              <a:t>Optical media involve the use of a laser to read data stored on a </a:t>
            </a:r>
            <a:r>
              <a:rPr lang="en-US" altLang="en-US" dirty="0" smtClean="0"/>
              <a:t>physical device.</a:t>
            </a:r>
          </a:p>
          <a:p>
            <a:r>
              <a:rPr lang="en-US" altLang="en-US" dirty="0" smtClean="0"/>
              <a:t>A </a:t>
            </a:r>
            <a:r>
              <a:rPr lang="en-US" altLang="en-US" dirty="0"/>
              <a:t>laser picks up deformities embedded in the media that </a:t>
            </a:r>
            <a:r>
              <a:rPr lang="en-US" altLang="en-US" dirty="0" smtClean="0"/>
              <a:t>contain the information.</a:t>
            </a:r>
          </a:p>
          <a:p>
            <a:r>
              <a:rPr lang="en-US" altLang="en-US" dirty="0" smtClean="0"/>
              <a:t>As </a:t>
            </a:r>
            <a:r>
              <a:rPr lang="en-US" altLang="en-US" dirty="0"/>
              <a:t>with magnetic media, optical media can be read-write</a:t>
            </a:r>
            <a:r>
              <a:rPr lang="en-US" altLang="en-US" dirty="0" smtClean="0"/>
              <a:t>, although </a:t>
            </a:r>
            <a:r>
              <a:rPr lang="en-US" altLang="en-US" dirty="0"/>
              <a:t>the read-only version is still more common.</a:t>
            </a:r>
            <a:endParaRPr lang="en-US" altLang="en-US" dirty="0" smtClean="0"/>
          </a:p>
        </p:txBody>
      </p:sp>
    </p:spTree>
    <p:extLst>
      <p:ext uri="{BB962C8B-B14F-4D97-AF65-F5344CB8AC3E}">
        <p14:creationId xmlns:p14="http://schemas.microsoft.com/office/powerpoint/2010/main" val="279880605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Optical </a:t>
            </a:r>
            <a:r>
              <a:rPr lang="en-US" dirty="0" smtClean="0"/>
              <a:t>Media (</a:t>
            </a:r>
            <a:r>
              <a:rPr lang="en-US" i="1" dirty="0" smtClean="0"/>
              <a:t>continued</a:t>
            </a:r>
            <a:r>
              <a:rPr lang="en-US" dirty="0" smtClean="0"/>
              <a:t>)</a:t>
            </a:r>
          </a:p>
        </p:txBody>
      </p:sp>
      <p:sp>
        <p:nvSpPr>
          <p:cNvPr id="46083" name="Rectangle 3"/>
          <p:cNvSpPr>
            <a:spLocks noGrp="1" noChangeArrowheads="1"/>
          </p:cNvSpPr>
          <p:nvPr>
            <p:ph idx="1"/>
          </p:nvPr>
        </p:nvSpPr>
        <p:spPr/>
        <p:txBody>
          <a:bodyPr/>
          <a:lstStyle/>
          <a:p>
            <a:r>
              <a:rPr lang="en-US" altLang="en-US" dirty="0" smtClean="0"/>
              <a:t>CD-R/DVD</a:t>
            </a:r>
          </a:p>
          <a:p>
            <a:pPr lvl="1"/>
            <a:r>
              <a:rPr lang="en-US" altLang="en-US" dirty="0" smtClean="0">
                <a:ea typeface="ヒラギノ角ゴ Pro W3" pitchFamily="-112" charset="-128"/>
              </a:rPr>
              <a:t>They operate </a:t>
            </a:r>
            <a:r>
              <a:rPr lang="en-US" altLang="en-US" dirty="0">
                <a:ea typeface="ヒラギノ角ゴ Pro W3" pitchFamily="-112" charset="-128"/>
              </a:rPr>
              <a:t>as optical storage, with little marks burned in them to represent 1’s and 0’s on a microscopic scale</a:t>
            </a:r>
            <a:r>
              <a:rPr lang="en-US" altLang="en-US" dirty="0" smtClean="0">
                <a:ea typeface="ヒラギノ角ゴ Pro W3" pitchFamily="-112" charset="-128"/>
              </a:rPr>
              <a:t>.</a:t>
            </a:r>
          </a:p>
          <a:p>
            <a:pPr lvl="1"/>
            <a:r>
              <a:rPr lang="en-US" altLang="en-US" dirty="0">
                <a:ea typeface="ヒラギノ角ゴ Pro W3" pitchFamily="-112" charset="-128"/>
              </a:rPr>
              <a:t>The most common type of CD is the read-only </a:t>
            </a:r>
            <a:r>
              <a:rPr lang="en-US" altLang="en-US" dirty="0" smtClean="0">
                <a:ea typeface="ヒラギノ角ゴ Pro W3" pitchFamily="-112" charset="-128"/>
              </a:rPr>
              <a:t>version.</a:t>
            </a:r>
          </a:p>
          <a:p>
            <a:pPr lvl="1"/>
            <a:r>
              <a:rPr lang="en-US" altLang="en-US" dirty="0" smtClean="0">
                <a:ea typeface="ヒラギノ角ゴ Pro W3" pitchFamily="-112" charset="-128"/>
              </a:rPr>
              <a:t>A </a:t>
            </a:r>
            <a:r>
              <a:rPr lang="en-US" altLang="en-US" dirty="0">
                <a:ea typeface="ヒラギノ角ゴ Pro W3" pitchFamily="-112" charset="-128"/>
              </a:rPr>
              <a:t>second-generation device, the recordable compact disc (CD-R), allows users to create their own </a:t>
            </a:r>
            <a:r>
              <a:rPr lang="en-US" altLang="en-US" dirty="0" smtClean="0">
                <a:ea typeface="ヒラギノ角ゴ Pro W3" pitchFamily="-112" charset="-128"/>
              </a:rPr>
              <a:t>CDs.</a:t>
            </a:r>
          </a:p>
          <a:p>
            <a:pPr lvl="1"/>
            <a:r>
              <a:rPr lang="en-US" dirty="0">
                <a:ea typeface="ヒラギノ角ゴ Pro W3" pitchFamily="-111" charset="-128"/>
                <a:cs typeface="ヒラギノ角ゴ Pro W3" pitchFamily="-111" charset="-128"/>
              </a:rPr>
              <a:t>A newer type, CD-RW, has a different dye that allows discs to be erased and </a:t>
            </a:r>
            <a:r>
              <a:rPr lang="en-US" dirty="0" smtClean="0">
                <a:ea typeface="ヒラギノ角ゴ Pro W3" pitchFamily="-111" charset="-128"/>
                <a:cs typeface="ヒラギノ角ゴ Pro W3" pitchFamily="-111" charset="-128"/>
              </a:rPr>
              <a:t>reused.</a:t>
            </a:r>
          </a:p>
          <a:p>
            <a:pPr lvl="1"/>
            <a:r>
              <a:rPr lang="en-US" dirty="0">
                <a:ea typeface="ヒラギノ角ゴ Pro W3" pitchFamily="-111" charset="-128"/>
                <a:cs typeface="ヒラギノ角ゴ Pro W3" pitchFamily="-111" charset="-128"/>
              </a:rPr>
              <a:t>The cost of the media increases from CD, to CD-R, to CD-RW</a:t>
            </a:r>
            <a:r>
              <a:rPr lang="en-US" dirty="0" smtClean="0">
                <a:ea typeface="ヒラギノ角ゴ Pro W3" pitchFamily="-111" charset="-128"/>
                <a:cs typeface="ヒラギノ角ゴ Pro W3" pitchFamily="-111" charset="-128"/>
              </a:rPr>
              <a:t>.</a:t>
            </a:r>
            <a:endParaRPr lang="en-US" altLang="en-US" dirty="0" smtClean="0"/>
          </a:p>
        </p:txBody>
      </p:sp>
    </p:spTree>
    <p:extLst>
      <p:ext uri="{BB962C8B-B14F-4D97-AF65-F5344CB8AC3E}">
        <p14:creationId xmlns:p14="http://schemas.microsoft.com/office/powerpoint/2010/main" val="2752306999"/>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66800" y="2060448"/>
            <a:ext cx="7010400" cy="2737104"/>
          </a:xfrm>
          <a:prstGeom prst="rect">
            <a:avLst/>
          </a:prstGeom>
        </p:spPr>
      </p:pic>
      <p:sp>
        <p:nvSpPr>
          <p:cNvPr id="3" name="TextBox 2"/>
          <p:cNvSpPr txBox="1"/>
          <p:nvPr/>
        </p:nvSpPr>
        <p:spPr>
          <a:xfrm>
            <a:off x="3246381" y="5040868"/>
            <a:ext cx="2651239" cy="369332"/>
          </a:xfrm>
          <a:prstGeom prst="rect">
            <a:avLst/>
          </a:prstGeom>
          <a:noFill/>
        </p:spPr>
        <p:txBody>
          <a:bodyPr wrap="none" rtlCol="0">
            <a:spAutoFit/>
          </a:bodyPr>
          <a:lstStyle/>
          <a:p>
            <a:pPr algn="ctr"/>
            <a:r>
              <a:rPr lang="en-US" dirty="0">
                <a:latin typeface="+mn-lt"/>
              </a:rPr>
              <a:t>A DVD (left) and CD (right)</a:t>
            </a:r>
          </a:p>
        </p:txBody>
      </p:sp>
    </p:spTree>
    <p:extLst>
      <p:ext uri="{BB962C8B-B14F-4D97-AF65-F5344CB8AC3E}">
        <p14:creationId xmlns:p14="http://schemas.microsoft.com/office/powerpoint/2010/main" val="100637550"/>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Optical </a:t>
            </a:r>
            <a:r>
              <a:rPr lang="en-US" dirty="0" smtClean="0"/>
              <a:t>Media (</a:t>
            </a:r>
            <a:r>
              <a:rPr lang="en-US" i="1" dirty="0" smtClean="0"/>
              <a:t>continued</a:t>
            </a:r>
            <a:r>
              <a:rPr lang="en-US" dirty="0" smtClean="0"/>
              <a:t>)</a:t>
            </a:r>
          </a:p>
        </p:txBody>
      </p:sp>
      <p:sp>
        <p:nvSpPr>
          <p:cNvPr id="46083" name="Rectangle 3"/>
          <p:cNvSpPr>
            <a:spLocks noGrp="1" noChangeArrowheads="1"/>
          </p:cNvSpPr>
          <p:nvPr>
            <p:ph idx="1"/>
          </p:nvPr>
        </p:nvSpPr>
        <p:spPr/>
        <p:txBody>
          <a:bodyPr/>
          <a:lstStyle/>
          <a:p>
            <a:r>
              <a:rPr lang="en-US" altLang="en-US" dirty="0" smtClean="0"/>
              <a:t>Blu-ray discs</a:t>
            </a:r>
          </a:p>
          <a:p>
            <a:pPr lvl="1"/>
            <a:r>
              <a:rPr lang="en-US" dirty="0" smtClean="0"/>
              <a:t>The </a:t>
            </a:r>
            <a:r>
              <a:rPr lang="en-US" dirty="0"/>
              <a:t>latest version of optical disc is the Blu-ray disc</a:t>
            </a:r>
            <a:r>
              <a:rPr lang="en-US" dirty="0" smtClean="0"/>
              <a:t>.</a:t>
            </a:r>
          </a:p>
          <a:p>
            <a:pPr lvl="1"/>
            <a:r>
              <a:rPr lang="en-US" dirty="0" smtClean="0"/>
              <a:t>Using </a:t>
            </a:r>
            <a:r>
              <a:rPr lang="en-US" dirty="0"/>
              <a:t>a smaller, </a:t>
            </a:r>
            <a:r>
              <a:rPr lang="en-US" dirty="0" smtClean="0"/>
              <a:t>violet-blue laser</a:t>
            </a:r>
            <a:r>
              <a:rPr lang="en-US" dirty="0"/>
              <a:t>, this system can hold significantly more information than a DVD</a:t>
            </a:r>
            <a:r>
              <a:rPr lang="en-US" dirty="0" smtClean="0"/>
              <a:t>.</a:t>
            </a:r>
          </a:p>
          <a:p>
            <a:pPr lvl="1"/>
            <a:r>
              <a:rPr lang="en-US" dirty="0" smtClean="0"/>
              <a:t>Blu-ray discs </a:t>
            </a:r>
            <a:r>
              <a:rPr lang="en-US" dirty="0"/>
              <a:t>can hold up to </a:t>
            </a:r>
            <a:r>
              <a:rPr lang="en-US" dirty="0" smtClean="0"/>
              <a:t>128 GB </a:t>
            </a:r>
            <a:r>
              <a:rPr lang="en-US" dirty="0"/>
              <a:t>in four </a:t>
            </a:r>
            <a:r>
              <a:rPr lang="en-US" dirty="0" smtClean="0"/>
              <a:t>layers.</a:t>
            </a:r>
          </a:p>
          <a:p>
            <a:pPr lvl="1"/>
            <a:r>
              <a:rPr lang="en-US" dirty="0"/>
              <a:t>T</a:t>
            </a:r>
            <a:r>
              <a:rPr lang="en-US" dirty="0" smtClean="0"/>
              <a:t>he </a:t>
            </a:r>
            <a:r>
              <a:rPr lang="en-US" dirty="0"/>
              <a:t>transfer speed of Blu-ray </a:t>
            </a:r>
            <a:r>
              <a:rPr lang="en-US" dirty="0" smtClean="0"/>
              <a:t>at &gt; </a:t>
            </a:r>
            <a:r>
              <a:rPr lang="en-US" dirty="0"/>
              <a:t>48 Mbps is over four times greater than that of DVD </a:t>
            </a:r>
            <a:r>
              <a:rPr lang="en-US" dirty="0" smtClean="0"/>
              <a:t>systems.</a:t>
            </a:r>
          </a:p>
          <a:p>
            <a:pPr lvl="1"/>
            <a:r>
              <a:rPr lang="en-US" dirty="0" smtClean="0"/>
              <a:t>Designed for high-definition </a:t>
            </a:r>
            <a:r>
              <a:rPr lang="en-US" dirty="0"/>
              <a:t>(HD) video, Blu-ray offers significant storage for data as </a:t>
            </a:r>
            <a:r>
              <a:rPr lang="en-US" dirty="0" smtClean="0"/>
              <a:t>well.</a:t>
            </a:r>
          </a:p>
          <a:p>
            <a:pPr lvl="1"/>
            <a:r>
              <a:rPr lang="en-US" dirty="0" smtClean="0"/>
              <a:t>DVDs </a:t>
            </a:r>
            <a:r>
              <a:rPr lang="en-US" dirty="0"/>
              <a:t>now occupy the same role that CDs have in the recent </a:t>
            </a:r>
            <a:r>
              <a:rPr lang="en-US" dirty="0" smtClean="0"/>
              <a:t>past.</a:t>
            </a:r>
            <a:endParaRPr lang="en-US" altLang="en-US" dirty="0" smtClean="0"/>
          </a:p>
        </p:txBody>
      </p:sp>
    </p:spTree>
    <p:extLst>
      <p:ext uri="{BB962C8B-B14F-4D97-AF65-F5344CB8AC3E}">
        <p14:creationId xmlns:p14="http://schemas.microsoft.com/office/powerpoint/2010/main" val="254741616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Workstations</a:t>
            </a:r>
            <a:endParaRPr lang="en-US" dirty="0" smtClean="0"/>
          </a:p>
        </p:txBody>
      </p:sp>
      <p:sp>
        <p:nvSpPr>
          <p:cNvPr id="8195" name="Rectangle 3"/>
          <p:cNvSpPr>
            <a:spLocks noGrp="1" noChangeArrowheads="1"/>
          </p:cNvSpPr>
          <p:nvPr>
            <p:ph idx="1"/>
          </p:nvPr>
        </p:nvSpPr>
        <p:spPr/>
        <p:txBody>
          <a:bodyPr/>
          <a:lstStyle/>
          <a:p>
            <a:r>
              <a:rPr lang="en-US" altLang="en-US" dirty="0" smtClean="0"/>
              <a:t>The </a:t>
            </a:r>
            <a:r>
              <a:rPr lang="en-US" altLang="en-US" b="1" dirty="0"/>
              <a:t>workstation</a:t>
            </a:r>
            <a:r>
              <a:rPr lang="en-US" altLang="en-US" dirty="0"/>
              <a:t> is the machine that sits on the </a:t>
            </a:r>
            <a:r>
              <a:rPr lang="en-US" altLang="en-US" dirty="0" smtClean="0"/>
              <a:t>desktop.</a:t>
            </a:r>
          </a:p>
          <a:p>
            <a:pPr lvl="1"/>
            <a:r>
              <a:rPr lang="en-US" altLang="en-US" dirty="0" smtClean="0"/>
              <a:t>It is used </a:t>
            </a:r>
            <a:r>
              <a:rPr lang="en-US" altLang="en-US" dirty="0"/>
              <a:t>every day for sending and reading e-mail, creating spreadsheets, writing reports in a word processing program, and playing </a:t>
            </a:r>
            <a:r>
              <a:rPr lang="en-US" altLang="en-US" dirty="0" smtClean="0"/>
              <a:t>games.</a:t>
            </a:r>
          </a:p>
          <a:p>
            <a:pPr lvl="1"/>
            <a:r>
              <a:rPr lang="en-US" altLang="en-US" dirty="0" smtClean="0">
                <a:ea typeface="ヒラギノ角ゴ Pro W3" pitchFamily="-112" charset="-128"/>
              </a:rPr>
              <a:t>A </a:t>
            </a:r>
            <a:r>
              <a:rPr lang="en-US" altLang="en-US" dirty="0">
                <a:ea typeface="ヒラギノ角ゴ Pro W3" pitchFamily="-112" charset="-128"/>
              </a:rPr>
              <a:t>workstation </a:t>
            </a:r>
            <a:r>
              <a:rPr lang="en-US" altLang="en-US" dirty="0" smtClean="0">
                <a:ea typeface="ヒラギノ角ゴ Pro W3" pitchFamily="-112" charset="-128"/>
              </a:rPr>
              <a:t>connected </a:t>
            </a:r>
            <a:r>
              <a:rPr lang="en-US" altLang="en-US" dirty="0">
                <a:ea typeface="ヒラギノ角ゴ Pro W3" pitchFamily="-112" charset="-128"/>
              </a:rPr>
              <a:t>to a </a:t>
            </a:r>
            <a:r>
              <a:rPr lang="en-US" altLang="en-US" dirty="0" smtClean="0">
                <a:ea typeface="ヒラギノ角ゴ Pro W3" pitchFamily="-112" charset="-128"/>
              </a:rPr>
              <a:t>network is </a:t>
            </a:r>
            <a:r>
              <a:rPr lang="en-US" altLang="en-US" dirty="0">
                <a:ea typeface="ヒラギノ角ゴ Pro W3" pitchFamily="-112" charset="-128"/>
              </a:rPr>
              <a:t>an important part of the </a:t>
            </a:r>
            <a:r>
              <a:rPr lang="en-US" altLang="en-US" dirty="0" smtClean="0">
                <a:ea typeface="ヒラギノ角ゴ Pro W3" pitchFamily="-112" charset="-128"/>
              </a:rPr>
              <a:t>network security solution.</a:t>
            </a:r>
          </a:p>
          <a:p>
            <a:pPr lvl="1"/>
            <a:r>
              <a:rPr lang="en-US" altLang="en-US" dirty="0" smtClean="0">
                <a:ea typeface="ヒラギノ角ゴ Pro W3" pitchFamily="-112" charset="-128"/>
              </a:rPr>
              <a:t>Many </a:t>
            </a:r>
            <a:r>
              <a:rPr lang="en-US" altLang="en-US" dirty="0">
                <a:ea typeface="ヒラギノ角ゴ Pro W3" pitchFamily="-112" charset="-128"/>
              </a:rPr>
              <a:t>threats to information security can start at a workstation, but much can be done in a few simple steps to provide protection from many of these threats.</a:t>
            </a:r>
            <a:endParaRPr lang="en-US" altLang="en-US" dirty="0" smtClean="0"/>
          </a:p>
        </p:txBody>
      </p:sp>
    </p:spTree>
    <p:extLst>
      <p:ext uri="{BB962C8B-B14F-4D97-AF65-F5344CB8AC3E}">
        <p14:creationId xmlns:p14="http://schemas.microsoft.com/office/powerpoint/2010/main" val="2830259328"/>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Electronic Media</a:t>
            </a:r>
          </a:p>
        </p:txBody>
      </p:sp>
      <p:sp>
        <p:nvSpPr>
          <p:cNvPr id="47107" name="Rectangle 3"/>
          <p:cNvSpPr>
            <a:spLocks noGrp="1" noChangeArrowheads="1"/>
          </p:cNvSpPr>
          <p:nvPr>
            <p:ph idx="1"/>
          </p:nvPr>
        </p:nvSpPr>
        <p:spPr/>
        <p:txBody>
          <a:bodyPr/>
          <a:lstStyle/>
          <a:p>
            <a:r>
              <a:rPr lang="en-US" dirty="0"/>
              <a:t>The latest form of removable media is electronic memory</a:t>
            </a:r>
            <a:r>
              <a:rPr lang="en-US" dirty="0" smtClean="0"/>
              <a:t>.</a:t>
            </a:r>
            <a:endParaRPr lang="en-US" dirty="0"/>
          </a:p>
          <a:p>
            <a:pPr lvl="1"/>
            <a:r>
              <a:rPr lang="en-US" altLang="en-US" dirty="0" smtClean="0">
                <a:ea typeface="ヒラギノ角ゴ Pro W3" pitchFamily="-112" charset="-128"/>
              </a:rPr>
              <a:t>Static memory which retains </a:t>
            </a:r>
            <a:r>
              <a:rPr lang="en-US" altLang="en-US" dirty="0">
                <a:ea typeface="ヒラギノ角ゴ Pro W3" pitchFamily="-112" charset="-128"/>
              </a:rPr>
              <a:t>data even without </a:t>
            </a:r>
            <a:r>
              <a:rPr lang="en-US" altLang="en-US" dirty="0" smtClean="0">
                <a:ea typeface="ヒラギノ角ゴ Pro W3" pitchFamily="-112" charset="-128"/>
              </a:rPr>
              <a:t>power</a:t>
            </a:r>
          </a:p>
          <a:p>
            <a:pPr lvl="1"/>
            <a:r>
              <a:rPr lang="en-US" altLang="en-US" dirty="0" smtClean="0">
                <a:ea typeface="ヒラギノ角ゴ Pro W3" pitchFamily="-112" charset="-128"/>
              </a:rPr>
              <a:t>Variety </a:t>
            </a:r>
            <a:r>
              <a:rPr lang="en-US" altLang="en-US" dirty="0">
                <a:ea typeface="ヒラギノ角ゴ Pro W3" pitchFamily="-112" charset="-128"/>
              </a:rPr>
              <a:t>of vendor-specific </a:t>
            </a:r>
            <a:r>
              <a:rPr lang="en-US" altLang="en-US" dirty="0" smtClean="0">
                <a:ea typeface="ヒラギノ角ゴ Pro W3" pitchFamily="-112" charset="-128"/>
              </a:rPr>
              <a:t>types:</a:t>
            </a:r>
          </a:p>
          <a:p>
            <a:pPr lvl="2"/>
            <a:r>
              <a:rPr lang="en-US" altLang="en-US" dirty="0" smtClean="0">
                <a:ea typeface="ヒラギノ角ゴ Pro W3" pitchFamily="-112" charset="-128"/>
              </a:rPr>
              <a:t>Smart </a:t>
            </a:r>
            <a:r>
              <a:rPr lang="en-US" altLang="en-US" dirty="0">
                <a:ea typeface="ヒラギノ角ゴ Pro W3" pitchFamily="-112" charset="-128"/>
              </a:rPr>
              <a:t>cards, SmartMedia, SD cards, flash cards, memory sticks, and CompactFlash </a:t>
            </a:r>
            <a:r>
              <a:rPr lang="en-US" altLang="en-US" dirty="0" smtClean="0">
                <a:ea typeface="ヒラギノ角ゴ Pro W3" pitchFamily="-112" charset="-128"/>
              </a:rPr>
              <a:t>devices</a:t>
            </a:r>
          </a:p>
          <a:p>
            <a:pPr lvl="1"/>
            <a:r>
              <a:rPr lang="en-US" altLang="en-US" dirty="0" smtClean="0">
                <a:ea typeface="ヒラギノ角ゴ Pro W3" pitchFamily="-112" charset="-128"/>
              </a:rPr>
              <a:t>Range </a:t>
            </a:r>
            <a:r>
              <a:rPr lang="en-US" altLang="en-US" dirty="0">
                <a:ea typeface="ヒラギノ角ゴ Pro W3" pitchFamily="-112" charset="-128"/>
              </a:rPr>
              <a:t>from small card-like </a:t>
            </a:r>
            <a:r>
              <a:rPr lang="en-US" altLang="en-US" dirty="0" smtClean="0">
                <a:ea typeface="ヒラギノ角ゴ Pro W3" pitchFamily="-112" charset="-128"/>
              </a:rPr>
              <a:t>devices to </a:t>
            </a:r>
            <a:r>
              <a:rPr lang="en-US" altLang="en-US" dirty="0">
                <a:ea typeface="ヒラギノ角ゴ Pro W3" pitchFamily="-112" charset="-128"/>
              </a:rPr>
              <a:t>USB </a:t>
            </a:r>
            <a:r>
              <a:rPr lang="en-US" altLang="en-US" dirty="0" smtClean="0">
                <a:ea typeface="ヒラギノ角ゴ Pro W3" pitchFamily="-112" charset="-128"/>
              </a:rPr>
              <a:t>sticks</a:t>
            </a:r>
          </a:p>
          <a:p>
            <a:pPr lvl="1"/>
            <a:r>
              <a:rPr lang="en-US" altLang="en-US" dirty="0" smtClean="0">
                <a:ea typeface="ヒラギノ角ゴ Pro W3" pitchFamily="-112" charset="-128"/>
              </a:rPr>
              <a:t>Storage size ranges </a:t>
            </a:r>
            <a:r>
              <a:rPr lang="en-US" altLang="en-US" dirty="0">
                <a:ea typeface="ヒラギノ角ゴ Pro W3" pitchFamily="-112" charset="-128"/>
              </a:rPr>
              <a:t>from 256MB to </a:t>
            </a:r>
            <a:r>
              <a:rPr lang="en-US" altLang="en-US" dirty="0" smtClean="0">
                <a:ea typeface="ヒラギノ角ゴ Pro W3" pitchFamily="-112" charset="-128"/>
              </a:rPr>
              <a:t>64GB </a:t>
            </a:r>
            <a:r>
              <a:rPr lang="en-US" altLang="en-US" dirty="0">
                <a:ea typeface="ヒラギノ角ゴ Pro W3" pitchFamily="-112" charset="-128"/>
              </a:rPr>
              <a:t>making them capable of carrying significant quantities of </a:t>
            </a:r>
            <a:r>
              <a:rPr lang="en-US" altLang="en-US" dirty="0" smtClean="0">
                <a:ea typeface="ヒラギノ角ゴ Pro W3" pitchFamily="-112" charset="-128"/>
              </a:rPr>
              <a:t>information</a:t>
            </a:r>
            <a:endParaRPr lang="en-US" altLang="en-US" dirty="0">
              <a:ea typeface="ヒラギノ角ゴ Pro W3" pitchFamily="-112" charset="-128"/>
            </a:endParaRPr>
          </a:p>
        </p:txBody>
      </p:sp>
    </p:spTree>
    <p:extLst>
      <p:ext uri="{BB962C8B-B14F-4D97-AF65-F5344CB8AC3E}">
        <p14:creationId xmlns:p14="http://schemas.microsoft.com/office/powerpoint/2010/main" val="677927817"/>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half" idx="1"/>
          </p:nvPr>
        </p:nvPicPr>
        <p:blipFill>
          <a:blip r:embed="rId2" cstate="print">
            <a:extLst>
              <a:ext uri="{28A0092B-C50C-407E-A947-70E740481C1C}">
                <a14:useLocalDpi xmlns:a14="http://schemas.microsoft.com/office/drawing/2010/main" val="0"/>
              </a:ext>
            </a:extLst>
          </a:blip>
          <a:stretch>
            <a:fillRect/>
          </a:stretch>
        </p:blipFill>
        <p:spPr>
          <a:xfrm>
            <a:off x="499464" y="2238455"/>
            <a:ext cx="4038600" cy="2482315"/>
          </a:xfrm>
        </p:spPr>
      </p:pic>
      <p:pic>
        <p:nvPicPr>
          <p:cNvPr id="5" name="Content Placeholder 4"/>
          <p:cNvPicPr>
            <a:picLocks noGrp="1" noChangeAspect="1"/>
          </p:cNvPicPr>
          <p:nvPr>
            <p:ph sz="half" idx="2"/>
          </p:nvPr>
        </p:nvPicPr>
        <p:blipFill>
          <a:blip r:embed="rId3" cstate="print">
            <a:extLst>
              <a:ext uri="{28A0092B-C50C-407E-A947-70E740481C1C}">
                <a14:useLocalDpi xmlns:a14="http://schemas.microsoft.com/office/drawing/2010/main" val="0"/>
              </a:ext>
            </a:extLst>
          </a:blip>
          <a:stretch>
            <a:fillRect/>
          </a:stretch>
        </p:blipFill>
        <p:spPr>
          <a:xfrm>
            <a:off x="4724400" y="2038328"/>
            <a:ext cx="4038600" cy="2682442"/>
          </a:xfrm>
        </p:spPr>
      </p:pic>
      <p:sp>
        <p:nvSpPr>
          <p:cNvPr id="6" name="TextBox 5"/>
          <p:cNvSpPr txBox="1"/>
          <p:nvPr/>
        </p:nvSpPr>
        <p:spPr>
          <a:xfrm>
            <a:off x="644084" y="4873181"/>
            <a:ext cx="3749360" cy="369332"/>
          </a:xfrm>
          <a:prstGeom prst="rect">
            <a:avLst/>
          </a:prstGeom>
          <a:noFill/>
        </p:spPr>
        <p:txBody>
          <a:bodyPr wrap="none" rtlCol="0">
            <a:spAutoFit/>
          </a:bodyPr>
          <a:lstStyle/>
          <a:p>
            <a:pPr algn="ctr"/>
            <a:r>
              <a:rPr lang="en-US" dirty="0" smtClean="0">
                <a:latin typeface="+mn-lt"/>
              </a:rPr>
              <a:t>SD</a:t>
            </a:r>
            <a:r>
              <a:rPr lang="en-US" dirty="0">
                <a:latin typeface="+mn-lt"/>
              </a:rPr>
              <a:t>, microSD, and CompactFlash cards </a:t>
            </a:r>
          </a:p>
        </p:txBody>
      </p:sp>
      <p:sp>
        <p:nvSpPr>
          <p:cNvPr id="7" name="TextBox 6"/>
          <p:cNvSpPr txBox="1"/>
          <p:nvPr/>
        </p:nvSpPr>
        <p:spPr>
          <a:xfrm>
            <a:off x="4728565" y="4873181"/>
            <a:ext cx="4030271" cy="369332"/>
          </a:xfrm>
          <a:prstGeom prst="rect">
            <a:avLst/>
          </a:prstGeom>
          <a:noFill/>
        </p:spPr>
        <p:txBody>
          <a:bodyPr wrap="square" rtlCol="0">
            <a:spAutoFit/>
          </a:bodyPr>
          <a:lstStyle/>
          <a:p>
            <a:pPr algn="ctr"/>
            <a:r>
              <a:rPr lang="en-US" dirty="0">
                <a:latin typeface="+mn-lt"/>
              </a:rPr>
              <a:t>128GB USB 3.0 memory stick</a:t>
            </a:r>
          </a:p>
        </p:txBody>
      </p:sp>
    </p:spTree>
    <p:extLst>
      <p:ext uri="{BB962C8B-B14F-4D97-AF65-F5344CB8AC3E}">
        <p14:creationId xmlns:p14="http://schemas.microsoft.com/office/powerpoint/2010/main" val="408172495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Electronic Media (</a:t>
            </a:r>
            <a:r>
              <a:rPr lang="en-US" i="1" dirty="0" smtClean="0"/>
              <a:t>continued</a:t>
            </a:r>
            <a:r>
              <a:rPr lang="en-US" dirty="0" smtClean="0"/>
              <a:t>)</a:t>
            </a:r>
          </a:p>
        </p:txBody>
      </p:sp>
      <p:sp>
        <p:nvSpPr>
          <p:cNvPr id="47107" name="Rectangle 3"/>
          <p:cNvSpPr>
            <a:spLocks noGrp="1" noChangeArrowheads="1"/>
          </p:cNvSpPr>
          <p:nvPr>
            <p:ph idx="1"/>
          </p:nvPr>
        </p:nvSpPr>
        <p:spPr>
          <a:xfrm>
            <a:off x="457200" y="1981200"/>
            <a:ext cx="8229600" cy="4876800"/>
          </a:xfrm>
        </p:spPr>
        <p:txBody>
          <a:bodyPr/>
          <a:lstStyle/>
          <a:p>
            <a:r>
              <a:rPr lang="en-US" altLang="en-US" dirty="0" smtClean="0"/>
              <a:t>Solid-state hard drives</a:t>
            </a:r>
          </a:p>
          <a:p>
            <a:pPr lvl="1"/>
            <a:r>
              <a:rPr lang="en-US" dirty="0"/>
              <a:t>With the rise of solid-state memory technologies comes a </a:t>
            </a:r>
            <a:r>
              <a:rPr lang="en-US" dirty="0" smtClean="0"/>
              <a:t>solid-state “</a:t>
            </a:r>
            <a:r>
              <a:rPr lang="en-US" dirty="0"/>
              <a:t>hard drive</a:t>
            </a:r>
            <a:r>
              <a:rPr lang="en-US" dirty="0" smtClean="0"/>
              <a:t>.”</a:t>
            </a:r>
          </a:p>
          <a:p>
            <a:pPr lvl="1"/>
            <a:r>
              <a:rPr lang="en-US" b="1" dirty="0" smtClean="0"/>
              <a:t>Solid-state </a:t>
            </a:r>
            <a:r>
              <a:rPr lang="en-US" b="1" dirty="0"/>
              <a:t>drives (SSDs) </a:t>
            </a:r>
            <a:r>
              <a:rPr lang="en-US" dirty="0"/>
              <a:t>are moving into mobile devices, desktops, and even </a:t>
            </a:r>
            <a:r>
              <a:rPr lang="en-US" dirty="0" smtClean="0"/>
              <a:t>servers.</a:t>
            </a:r>
          </a:p>
          <a:p>
            <a:pPr lvl="1"/>
            <a:r>
              <a:rPr lang="en-US" dirty="0" smtClean="0"/>
              <a:t>Memory </a:t>
            </a:r>
            <a:r>
              <a:rPr lang="en-US" dirty="0"/>
              <a:t>densities are significantly beyond </a:t>
            </a:r>
            <a:r>
              <a:rPr lang="en-US" dirty="0" smtClean="0"/>
              <a:t>physical drives</a:t>
            </a:r>
            <a:r>
              <a:rPr lang="en-US" dirty="0"/>
              <a:t>, there are no moving parts to wear out or fail, and SSDs have </a:t>
            </a:r>
            <a:r>
              <a:rPr lang="en-US" dirty="0" smtClean="0"/>
              <a:t>vastly superior </a:t>
            </a:r>
            <a:r>
              <a:rPr lang="en-US" dirty="0"/>
              <a:t>performance specifications</a:t>
            </a:r>
            <a:r>
              <a:rPr lang="en-US" dirty="0" smtClean="0"/>
              <a:t>.</a:t>
            </a:r>
            <a:endParaRPr lang="en-US" dirty="0"/>
          </a:p>
          <a:p>
            <a:pPr lvl="1"/>
            <a:r>
              <a:rPr lang="en-US" dirty="0"/>
              <a:t>The only factor </a:t>
            </a:r>
            <a:r>
              <a:rPr lang="en-US" dirty="0" smtClean="0"/>
              <a:t>that has </a:t>
            </a:r>
            <a:r>
              <a:rPr lang="en-US" dirty="0"/>
              <a:t>slowed the spread of this technology has been cost, but recent </a:t>
            </a:r>
            <a:r>
              <a:rPr lang="en-US" dirty="0" smtClean="0"/>
              <a:t>cost reductions </a:t>
            </a:r>
            <a:r>
              <a:rPr lang="en-US" dirty="0"/>
              <a:t>have made this form of memory a first choice in many systems</a:t>
            </a:r>
            <a:r>
              <a:rPr lang="en-US" dirty="0" smtClean="0"/>
              <a:t>.</a:t>
            </a:r>
            <a:endParaRPr lang="en-US" altLang="en-US" dirty="0" smtClean="0"/>
          </a:p>
        </p:txBody>
      </p:sp>
    </p:spTree>
    <p:extLst>
      <p:ext uri="{BB962C8B-B14F-4D97-AF65-F5344CB8AC3E}">
        <p14:creationId xmlns:p14="http://schemas.microsoft.com/office/powerpoint/2010/main" val="3732672270"/>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638800"/>
            <a:ext cx="7924800" cy="457200"/>
          </a:xfrm>
        </p:spPr>
        <p:txBody>
          <a:bodyPr/>
          <a:lstStyle/>
          <a:p>
            <a:r>
              <a:rPr lang="en-US" dirty="0"/>
              <a:t>Figure 10.10 512GB solid-state half-height minicard</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22526" y="1524000"/>
            <a:ext cx="5298948" cy="3878122"/>
          </a:xfrm>
          <a:prstGeom prst="rect">
            <a:avLst/>
          </a:prstGeom>
        </p:spPr>
      </p:pic>
    </p:spTree>
    <p:extLst>
      <p:ext uri="{BB962C8B-B14F-4D97-AF65-F5344CB8AC3E}">
        <p14:creationId xmlns:p14="http://schemas.microsoft.com/office/powerpoint/2010/main" val="188773059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Concerns for </a:t>
            </a:r>
            <a:r>
              <a:rPr lang="en-US" dirty="0" smtClean="0"/>
              <a:t>Transmission Media</a:t>
            </a:r>
            <a:endParaRPr lang="en-US" dirty="0"/>
          </a:p>
        </p:txBody>
      </p:sp>
      <p:sp>
        <p:nvSpPr>
          <p:cNvPr id="3" name="Content Placeholder 2"/>
          <p:cNvSpPr>
            <a:spLocks noGrp="1"/>
          </p:cNvSpPr>
          <p:nvPr>
            <p:ph idx="1"/>
          </p:nvPr>
        </p:nvSpPr>
        <p:spPr/>
        <p:txBody>
          <a:bodyPr/>
          <a:lstStyle/>
          <a:p>
            <a:r>
              <a:rPr lang="en-US" dirty="0"/>
              <a:t>The primary security concern for a system administrator has to be preventing physical access to a server by an unauthorized </a:t>
            </a:r>
            <a:r>
              <a:rPr lang="en-US" dirty="0" smtClean="0"/>
              <a:t>individual.</a:t>
            </a:r>
          </a:p>
          <a:p>
            <a:r>
              <a:rPr lang="en-US" dirty="0" smtClean="0"/>
              <a:t>One </a:t>
            </a:r>
            <a:r>
              <a:rPr lang="en-US" dirty="0"/>
              <a:t>of the administrator’s next major </a:t>
            </a:r>
            <a:r>
              <a:rPr lang="en-US" dirty="0">
                <a:ea typeface="ヒラギノ角ゴ Pro W3" pitchFamily="-111" charset="-128"/>
                <a:cs typeface="ヒラギノ角ゴ Pro W3" pitchFamily="-111" charset="-128"/>
              </a:rPr>
              <a:t>concerns should be preventing unfettered access to a network connection</a:t>
            </a:r>
            <a:r>
              <a:rPr lang="en-US" dirty="0" smtClean="0">
                <a:ea typeface="ヒラギノ角ゴ Pro W3" pitchFamily="-111" charset="-128"/>
                <a:cs typeface="ヒラギノ角ゴ Pro W3" pitchFamily="-111" charset="-128"/>
              </a:rPr>
              <a:t>.</a:t>
            </a:r>
          </a:p>
          <a:p>
            <a:r>
              <a:rPr lang="en-US" dirty="0" smtClean="0">
                <a:ea typeface="ヒラギノ角ゴ Pro W3" pitchFamily="-111" charset="-128"/>
                <a:cs typeface="ヒラギノ角ゴ Pro W3" pitchFamily="-111" charset="-128"/>
              </a:rPr>
              <a:t>Preventing </a:t>
            </a:r>
            <a:r>
              <a:rPr lang="en-US" dirty="0">
                <a:ea typeface="ヒラギノ角ゴ Pro W3" pitchFamily="-111" charset="-128"/>
                <a:cs typeface="ヒラギノ角ゴ Pro W3" pitchFamily="-111" charset="-128"/>
              </a:rPr>
              <a:t>such access is costly, yet the cost of replacing a server because of theft is also costly.</a:t>
            </a:r>
            <a:endParaRPr lang="en-US" dirty="0"/>
          </a:p>
        </p:txBody>
      </p:sp>
    </p:spTree>
    <p:extLst>
      <p:ext uri="{BB962C8B-B14F-4D97-AF65-F5344CB8AC3E}">
        <p14:creationId xmlns:p14="http://schemas.microsoft.com/office/powerpoint/2010/main" val="3537714045"/>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Physical Security Concerns</a:t>
            </a:r>
          </a:p>
        </p:txBody>
      </p:sp>
      <p:sp>
        <p:nvSpPr>
          <p:cNvPr id="6" name="Content Placeholder 5"/>
          <p:cNvSpPr>
            <a:spLocks noGrp="1"/>
          </p:cNvSpPr>
          <p:nvPr>
            <p:ph idx="1"/>
          </p:nvPr>
        </p:nvSpPr>
        <p:spPr>
          <a:xfrm>
            <a:off x="457200" y="1981200"/>
            <a:ext cx="8229600" cy="4495800"/>
          </a:xfrm>
        </p:spPr>
        <p:txBody>
          <a:bodyPr/>
          <a:lstStyle/>
          <a:p>
            <a:r>
              <a:rPr lang="en-US" dirty="0"/>
              <a:t>A balanced approach is the most sensible approach when addressing physical security, and this applies to transmission media as </a:t>
            </a:r>
            <a:r>
              <a:rPr lang="en-US" dirty="0" smtClean="0"/>
              <a:t>well.</a:t>
            </a:r>
          </a:p>
          <a:p>
            <a:r>
              <a:rPr lang="en-US" dirty="0"/>
              <a:t>One of </a:t>
            </a:r>
            <a:r>
              <a:rPr lang="en-US" dirty="0" smtClean="0"/>
              <a:t>the keys </a:t>
            </a:r>
            <a:r>
              <a:rPr lang="en-US" dirty="0"/>
              <a:t>to mounting a successful attack on a network is </a:t>
            </a:r>
            <a:r>
              <a:rPr lang="en-US" dirty="0" smtClean="0"/>
              <a:t>information.</a:t>
            </a:r>
          </a:p>
          <a:p>
            <a:pPr lvl="1"/>
            <a:r>
              <a:rPr lang="en-US" dirty="0"/>
              <a:t>Usernames, passwords, server locations—all of these can be obtained if someone has the ability to observe network traffic in a process called </a:t>
            </a:r>
            <a:r>
              <a:rPr lang="en-US" i="1" dirty="0"/>
              <a:t>sniffing</a:t>
            </a:r>
            <a:r>
              <a:rPr lang="en-US" dirty="0" smtClean="0"/>
              <a:t>.</a:t>
            </a:r>
          </a:p>
          <a:p>
            <a:r>
              <a:rPr lang="en-US" dirty="0"/>
              <a:t>Many common scenarios exist when unauthorized entry to a network </a:t>
            </a:r>
            <a:r>
              <a:rPr lang="en-US" dirty="0" smtClean="0"/>
              <a:t>occurs.</a:t>
            </a:r>
          </a:p>
        </p:txBody>
      </p:sp>
    </p:spTree>
    <p:extLst>
      <p:ext uri="{BB962C8B-B14F-4D97-AF65-F5344CB8AC3E}">
        <p14:creationId xmlns:p14="http://schemas.microsoft.com/office/powerpoint/2010/main" val="53268941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Physical Security </a:t>
            </a:r>
            <a:r>
              <a:rPr lang="en-US" dirty="0" smtClean="0"/>
              <a:t>Concerns (</a:t>
            </a:r>
            <a:r>
              <a:rPr lang="en-US" i="1" dirty="0" smtClean="0"/>
              <a:t>continued</a:t>
            </a:r>
            <a:r>
              <a:rPr lang="en-US" dirty="0" smtClean="0"/>
              <a:t>)</a:t>
            </a:r>
            <a:endParaRPr lang="en-US" dirty="0"/>
          </a:p>
        </p:txBody>
      </p:sp>
      <p:sp>
        <p:nvSpPr>
          <p:cNvPr id="6" name="Content Placeholder 5"/>
          <p:cNvSpPr>
            <a:spLocks noGrp="1"/>
          </p:cNvSpPr>
          <p:nvPr>
            <p:ph idx="1"/>
          </p:nvPr>
        </p:nvSpPr>
        <p:spPr/>
        <p:txBody>
          <a:bodyPr/>
          <a:lstStyle/>
          <a:p>
            <a:r>
              <a:rPr lang="en-US" dirty="0"/>
              <a:t>Although limiting </a:t>
            </a:r>
            <a:r>
              <a:rPr lang="en-US" dirty="0" smtClean="0"/>
              <a:t>physical access </a:t>
            </a:r>
            <a:r>
              <a:rPr lang="en-US" dirty="0"/>
              <a:t>is difficult, it is essential</a:t>
            </a:r>
            <a:r>
              <a:rPr lang="en-US" dirty="0" smtClean="0"/>
              <a:t>.</a:t>
            </a:r>
          </a:p>
          <a:p>
            <a:r>
              <a:rPr lang="en-US" dirty="0" smtClean="0"/>
              <a:t>Despite other measures, it </a:t>
            </a:r>
            <a:r>
              <a:rPr lang="en-US" dirty="0"/>
              <a:t>is still essential that you prevent unauthorized </a:t>
            </a:r>
            <a:r>
              <a:rPr lang="en-US" dirty="0" smtClean="0"/>
              <a:t>contact with </a:t>
            </a:r>
            <a:r>
              <a:rPr lang="en-US" dirty="0"/>
              <a:t>the network </a:t>
            </a:r>
            <a:r>
              <a:rPr lang="en-US" dirty="0" smtClean="0"/>
              <a:t>equipment.</a:t>
            </a:r>
          </a:p>
          <a:p>
            <a:r>
              <a:rPr lang="en-US" dirty="0" smtClean="0"/>
              <a:t>To </a:t>
            </a:r>
            <a:r>
              <a:rPr lang="en-US" dirty="0"/>
              <a:t>ensure that unauthorized traffic does not enter your network through a wireless access point, you must either use a firewall with an authentication system or establish a VPN</a:t>
            </a:r>
            <a:r>
              <a:rPr lang="en-US" dirty="0" smtClean="0"/>
              <a:t>.</a:t>
            </a:r>
            <a:endParaRPr lang="en-US" dirty="0"/>
          </a:p>
        </p:txBody>
      </p:sp>
    </p:spTree>
    <p:extLst>
      <p:ext uri="{BB962C8B-B14F-4D97-AF65-F5344CB8AC3E}">
        <p14:creationId xmlns:p14="http://schemas.microsoft.com/office/powerpoint/2010/main" val="12946586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Computing</a:t>
            </a:r>
          </a:p>
        </p:txBody>
      </p:sp>
      <p:sp>
        <p:nvSpPr>
          <p:cNvPr id="3" name="Content Placeholder 2"/>
          <p:cNvSpPr>
            <a:spLocks noGrp="1"/>
          </p:cNvSpPr>
          <p:nvPr>
            <p:ph idx="1"/>
          </p:nvPr>
        </p:nvSpPr>
        <p:spPr/>
        <p:txBody>
          <a:bodyPr/>
          <a:lstStyle/>
          <a:p>
            <a:r>
              <a:rPr lang="en-US" b="1" dirty="0"/>
              <a:t>Cloud computing</a:t>
            </a:r>
            <a:r>
              <a:rPr lang="en-US" dirty="0"/>
              <a:t> is a common term used to describe computer services provided over a network</a:t>
            </a:r>
            <a:r>
              <a:rPr lang="en-US" dirty="0" smtClean="0"/>
              <a:t>.</a:t>
            </a:r>
          </a:p>
          <a:p>
            <a:pPr lvl="1"/>
            <a:r>
              <a:rPr lang="en-US" dirty="0" smtClean="0"/>
              <a:t>This includes computing</a:t>
            </a:r>
            <a:r>
              <a:rPr lang="en-US" dirty="0"/>
              <a:t>, storage</a:t>
            </a:r>
            <a:r>
              <a:rPr lang="en-US" dirty="0" smtClean="0"/>
              <a:t>, applications</a:t>
            </a:r>
            <a:r>
              <a:rPr lang="en-US" dirty="0"/>
              <a:t>, and services that are offered via the Internet </a:t>
            </a:r>
            <a:r>
              <a:rPr lang="en-US" dirty="0" smtClean="0"/>
              <a:t>Protocol.</a:t>
            </a:r>
          </a:p>
          <a:p>
            <a:pPr lvl="1"/>
            <a:r>
              <a:rPr lang="en-US" dirty="0" smtClean="0"/>
              <a:t>One of the </a:t>
            </a:r>
            <a:r>
              <a:rPr lang="en-US" dirty="0"/>
              <a:t>characteristics of cloud computing is transparency to the end </a:t>
            </a:r>
            <a:r>
              <a:rPr lang="en-US" dirty="0" smtClean="0"/>
              <a:t>user.</a:t>
            </a:r>
          </a:p>
          <a:p>
            <a:pPr lvl="1"/>
            <a:r>
              <a:rPr lang="en-US" dirty="0"/>
              <a:t>Security is a particular challenge when data and computation are handled by a remote party, as in cloud computing</a:t>
            </a:r>
            <a:r>
              <a:rPr lang="en-US" dirty="0" smtClean="0"/>
              <a:t>.</a:t>
            </a:r>
          </a:p>
          <a:p>
            <a:pPr lvl="1"/>
            <a:r>
              <a:rPr lang="en-US" dirty="0"/>
              <a:t>Clouds can be created by many entities, internal and external to an </a:t>
            </a:r>
            <a:r>
              <a:rPr lang="en-US" dirty="0" smtClean="0"/>
              <a:t>organization.</a:t>
            </a:r>
          </a:p>
        </p:txBody>
      </p:sp>
    </p:spTree>
    <p:extLst>
      <p:ext uri="{BB962C8B-B14F-4D97-AF65-F5344CB8AC3E}">
        <p14:creationId xmlns:p14="http://schemas.microsoft.com/office/powerpoint/2010/main" val="378621468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Private</a:t>
            </a:r>
            <a:endParaRPr lang="en-US" dirty="0"/>
          </a:p>
        </p:txBody>
      </p:sp>
      <p:sp>
        <p:nvSpPr>
          <p:cNvPr id="3" name="Content Placeholder 2"/>
          <p:cNvSpPr>
            <a:spLocks noGrp="1"/>
          </p:cNvSpPr>
          <p:nvPr>
            <p:ph idx="1"/>
          </p:nvPr>
        </p:nvSpPr>
        <p:spPr/>
        <p:txBody>
          <a:bodyPr/>
          <a:lstStyle/>
          <a:p>
            <a:r>
              <a:rPr lang="en-US" dirty="0" smtClean="0"/>
              <a:t>If your organization is highly sensitive to sharing resources, you may wish to consider the use of a private cloud.</a:t>
            </a:r>
          </a:p>
          <a:p>
            <a:pPr lvl="1"/>
            <a:r>
              <a:rPr lang="en-US" dirty="0" smtClean="0"/>
              <a:t>Private clouds are essentially reserved resources used only for your organization—your own little cloud within the cloud.</a:t>
            </a:r>
          </a:p>
          <a:p>
            <a:pPr lvl="1"/>
            <a:r>
              <a:rPr lang="en-US" dirty="0" smtClean="0"/>
              <a:t>This service will be considerably more expensive, but it should also carry less exposure and should enable your organization to better define the security, processing, and handling of data that occurs within your cloud.</a:t>
            </a:r>
          </a:p>
        </p:txBody>
      </p:sp>
    </p:spTree>
    <p:extLst>
      <p:ext uri="{BB962C8B-B14F-4D97-AF65-F5344CB8AC3E}">
        <p14:creationId xmlns:p14="http://schemas.microsoft.com/office/powerpoint/2010/main" val="24179544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Public</a:t>
            </a:r>
            <a:endParaRPr lang="en-US" dirty="0"/>
          </a:p>
        </p:txBody>
      </p:sp>
      <p:sp>
        <p:nvSpPr>
          <p:cNvPr id="3" name="Content Placeholder 2"/>
          <p:cNvSpPr>
            <a:spLocks noGrp="1"/>
          </p:cNvSpPr>
          <p:nvPr>
            <p:ph idx="1"/>
          </p:nvPr>
        </p:nvSpPr>
        <p:spPr/>
        <p:txBody>
          <a:bodyPr/>
          <a:lstStyle/>
          <a:p>
            <a:r>
              <a:rPr lang="en-US" dirty="0" smtClean="0"/>
              <a:t>The term public cloud refers to cloud service rendered over a system that is open for public use.</a:t>
            </a:r>
          </a:p>
          <a:p>
            <a:pPr lvl="1"/>
            <a:r>
              <a:rPr lang="en-US" dirty="0" smtClean="0"/>
              <a:t>In most cases, there is little operational difference between public and private cloud architectures, but the security ramifications can be substantial.</a:t>
            </a:r>
          </a:p>
          <a:p>
            <a:pPr lvl="1"/>
            <a:r>
              <a:rPr lang="en-US" dirty="0" smtClean="0"/>
              <a:t>Although public cloud services will separate users with security restrictions, the depth and level of these restrictions, by definition, will be significantly less in a public cloud.</a:t>
            </a:r>
            <a:endParaRPr lang="en-US" dirty="0"/>
          </a:p>
        </p:txBody>
      </p:sp>
    </p:spTree>
    <p:extLst>
      <p:ext uri="{BB962C8B-B14F-4D97-AF65-F5344CB8AC3E}">
        <p14:creationId xmlns:p14="http://schemas.microsoft.com/office/powerpoint/2010/main" val="4000883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Servers</a:t>
            </a:r>
          </a:p>
        </p:txBody>
      </p:sp>
      <p:sp>
        <p:nvSpPr>
          <p:cNvPr id="10243" name="Rectangle 3"/>
          <p:cNvSpPr>
            <a:spLocks noGrp="1" noChangeArrowheads="1"/>
          </p:cNvSpPr>
          <p:nvPr>
            <p:ph idx="1"/>
          </p:nvPr>
        </p:nvSpPr>
        <p:spPr>
          <a:xfrm>
            <a:off x="457200" y="1981200"/>
            <a:ext cx="8229600" cy="4495800"/>
          </a:xfrm>
        </p:spPr>
        <p:txBody>
          <a:bodyPr/>
          <a:lstStyle/>
          <a:p>
            <a:r>
              <a:rPr lang="en-US" altLang="en-US" b="1" dirty="0"/>
              <a:t>Servers</a:t>
            </a:r>
            <a:r>
              <a:rPr lang="en-US" altLang="en-US" dirty="0"/>
              <a:t> are the computers in a network that host applications and data for everyone to </a:t>
            </a:r>
            <a:r>
              <a:rPr lang="en-US" altLang="en-US" dirty="0" smtClean="0"/>
              <a:t>share.</a:t>
            </a:r>
          </a:p>
          <a:p>
            <a:pPr lvl="1"/>
            <a:r>
              <a:rPr lang="en-US" dirty="0"/>
              <a:t>Servers come in many </a:t>
            </a:r>
            <a:r>
              <a:rPr lang="en-US" dirty="0" smtClean="0"/>
              <a:t>sizes.</a:t>
            </a:r>
          </a:p>
          <a:p>
            <a:r>
              <a:rPr lang="en-US" altLang="en-US" dirty="0" smtClean="0">
                <a:ea typeface="ヒラギノ角ゴ Pro W3" pitchFamily="-112" charset="-128"/>
              </a:rPr>
              <a:t>Server operating systems range from Windows </a:t>
            </a:r>
            <a:r>
              <a:rPr lang="en-US" altLang="en-US" dirty="0">
                <a:ea typeface="ヒラギノ角ゴ Pro W3" pitchFamily="-112" charset="-128"/>
              </a:rPr>
              <a:t>Server, to UNIX, to Multiple Virtual Storage (MVS) and other mainframe operating </a:t>
            </a:r>
            <a:r>
              <a:rPr lang="en-US" altLang="en-US" dirty="0" smtClean="0">
                <a:ea typeface="ヒラギノ角ゴ Pro W3" pitchFamily="-112" charset="-128"/>
              </a:rPr>
              <a:t>systems</a:t>
            </a:r>
          </a:p>
          <a:p>
            <a:pPr lvl="1"/>
            <a:r>
              <a:rPr lang="en-US" altLang="en-US" dirty="0" smtClean="0">
                <a:ea typeface="ヒラギノ角ゴ Pro W3" pitchFamily="-112" charset="-128"/>
              </a:rPr>
              <a:t>They tend </a:t>
            </a:r>
            <a:r>
              <a:rPr lang="en-US" altLang="en-US" dirty="0">
                <a:ea typeface="ヒラギノ角ゴ Pro W3" pitchFamily="-112" charset="-128"/>
              </a:rPr>
              <a:t>to be more robust than </a:t>
            </a:r>
            <a:r>
              <a:rPr lang="en-US" altLang="en-US" dirty="0" smtClean="0">
                <a:ea typeface="ヒラギノ角ゴ Pro W3" pitchFamily="-112" charset="-128"/>
              </a:rPr>
              <a:t>workstation OSs.</a:t>
            </a:r>
          </a:p>
          <a:p>
            <a:pPr lvl="1"/>
            <a:r>
              <a:rPr lang="en-US" altLang="en-US" dirty="0" smtClean="0">
                <a:ea typeface="ヒラギノ角ゴ Pro W3" pitchFamily="-112" charset="-128"/>
              </a:rPr>
              <a:t>They are designed </a:t>
            </a:r>
            <a:r>
              <a:rPr lang="en-US" altLang="en-US" dirty="0">
                <a:ea typeface="ヒラギノ角ゴ Pro W3" pitchFamily="-112" charset="-128"/>
              </a:rPr>
              <a:t>to service multiple users over a network at the same </a:t>
            </a:r>
            <a:r>
              <a:rPr lang="en-US" altLang="en-US" dirty="0" smtClean="0">
                <a:ea typeface="ヒラギノ角ゴ Pro W3" pitchFamily="-112" charset="-128"/>
              </a:rPr>
              <a:t>time.</a:t>
            </a:r>
          </a:p>
          <a:p>
            <a:r>
              <a:rPr lang="en-US" altLang="en-US" dirty="0">
                <a:ea typeface="ヒラギノ角ゴ Pro W3" pitchFamily="-112" charset="-128"/>
              </a:rPr>
              <a:t>Servers can host a variety of </a:t>
            </a:r>
            <a:r>
              <a:rPr lang="en-US" altLang="en-US" dirty="0" smtClean="0">
                <a:ea typeface="ヒラギノ角ゴ Pro W3" pitchFamily="-112" charset="-128"/>
              </a:rPr>
              <a:t>applications.</a:t>
            </a:r>
            <a:endParaRPr lang="en-US" altLang="en-US" dirty="0" smtClean="0"/>
          </a:p>
        </p:txBody>
      </p:sp>
    </p:spTree>
    <p:extLst>
      <p:ext uri="{BB962C8B-B14F-4D97-AF65-F5344CB8AC3E}">
        <p14:creationId xmlns:p14="http://schemas.microsoft.com/office/powerpoint/2010/main" val="3882906217"/>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Hybrid</a:t>
            </a:r>
          </a:p>
        </p:txBody>
      </p:sp>
      <p:sp>
        <p:nvSpPr>
          <p:cNvPr id="3" name="Content Placeholder 2"/>
          <p:cNvSpPr>
            <a:spLocks noGrp="1"/>
          </p:cNvSpPr>
          <p:nvPr>
            <p:ph idx="1"/>
          </p:nvPr>
        </p:nvSpPr>
        <p:spPr/>
        <p:txBody>
          <a:bodyPr/>
          <a:lstStyle/>
          <a:p>
            <a:r>
              <a:rPr lang="en-US" dirty="0"/>
              <a:t>A hybrid cloud structure is one where elements are combined from private, public, and community cloud </a:t>
            </a:r>
            <a:r>
              <a:rPr lang="en-US" dirty="0" smtClean="0"/>
              <a:t>structures.</a:t>
            </a:r>
          </a:p>
          <a:p>
            <a:pPr lvl="1"/>
            <a:r>
              <a:rPr lang="en-US" dirty="0" smtClean="0"/>
              <a:t>When examining a hybrid structure, you </a:t>
            </a:r>
            <a:r>
              <a:rPr lang="en-US" dirty="0"/>
              <a:t>need to </a:t>
            </a:r>
            <a:r>
              <a:rPr lang="en-US" dirty="0" smtClean="0"/>
              <a:t>remain </a:t>
            </a:r>
            <a:r>
              <a:rPr lang="en-US" dirty="0"/>
              <a:t>cognizant that operationally these </a:t>
            </a:r>
            <a:r>
              <a:rPr lang="en-US" dirty="0" smtClean="0"/>
              <a:t>differing environments </a:t>
            </a:r>
            <a:r>
              <a:rPr lang="en-US" dirty="0"/>
              <a:t>may not actually be joined, but rather used </a:t>
            </a:r>
            <a:r>
              <a:rPr lang="en-US" dirty="0" smtClean="0"/>
              <a:t>together.</a:t>
            </a:r>
          </a:p>
          <a:p>
            <a:pPr lvl="1"/>
            <a:r>
              <a:rPr lang="en-US" dirty="0" smtClean="0"/>
              <a:t>Sensitive information </a:t>
            </a:r>
            <a:r>
              <a:rPr lang="en-US" dirty="0"/>
              <a:t>can be stored in the private cloud and issue-related </a:t>
            </a:r>
            <a:r>
              <a:rPr lang="en-US" dirty="0" smtClean="0"/>
              <a:t>information can </a:t>
            </a:r>
            <a:r>
              <a:rPr lang="en-US" dirty="0"/>
              <a:t>be stored in the community cloud, all of which information is </a:t>
            </a:r>
            <a:r>
              <a:rPr lang="en-US" dirty="0" smtClean="0"/>
              <a:t>accessed by </a:t>
            </a:r>
            <a:r>
              <a:rPr lang="en-US" dirty="0"/>
              <a:t>an </a:t>
            </a:r>
            <a:r>
              <a:rPr lang="en-US" dirty="0" smtClean="0"/>
              <a:t>application.</a:t>
            </a:r>
          </a:p>
          <a:p>
            <a:pPr lvl="1"/>
            <a:r>
              <a:rPr lang="en-US" dirty="0" smtClean="0"/>
              <a:t>This </a:t>
            </a:r>
            <a:r>
              <a:rPr lang="en-US" dirty="0"/>
              <a:t>makes the overall system a hybrid cloud system.</a:t>
            </a:r>
          </a:p>
        </p:txBody>
      </p:sp>
    </p:spTree>
    <p:extLst>
      <p:ext uri="{BB962C8B-B14F-4D97-AF65-F5344CB8AC3E}">
        <p14:creationId xmlns:p14="http://schemas.microsoft.com/office/powerpoint/2010/main" val="97708364"/>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Community</a:t>
            </a:r>
          </a:p>
        </p:txBody>
      </p:sp>
      <p:sp>
        <p:nvSpPr>
          <p:cNvPr id="3" name="Content Placeholder 2"/>
          <p:cNvSpPr>
            <a:spLocks noGrp="1"/>
          </p:cNvSpPr>
          <p:nvPr>
            <p:ph idx="1"/>
          </p:nvPr>
        </p:nvSpPr>
        <p:spPr/>
        <p:txBody>
          <a:bodyPr/>
          <a:lstStyle/>
          <a:p>
            <a:r>
              <a:rPr lang="en-US" dirty="0"/>
              <a:t>A community cloud system is one where several organizations with a common interest share a cloud environment for the specific purposes of </a:t>
            </a:r>
            <a:r>
              <a:rPr lang="en-US" dirty="0" smtClean="0"/>
              <a:t>the shared </a:t>
            </a:r>
            <a:r>
              <a:rPr lang="en-US" dirty="0"/>
              <a:t>endeavor</a:t>
            </a:r>
            <a:r>
              <a:rPr lang="en-US" dirty="0" smtClean="0"/>
              <a:t>.</a:t>
            </a:r>
          </a:p>
          <a:p>
            <a:pPr lvl="1"/>
            <a:r>
              <a:rPr lang="en-US" dirty="0" smtClean="0"/>
              <a:t>An example</a:t>
            </a:r>
            <a:r>
              <a:rPr lang="en-US" dirty="0"/>
              <a:t> </a:t>
            </a:r>
            <a:r>
              <a:rPr lang="en-US" dirty="0" smtClean="0"/>
              <a:t>is </a:t>
            </a:r>
            <a:r>
              <a:rPr lang="en-US" dirty="0"/>
              <a:t>local public entities and key local firms </a:t>
            </a:r>
            <a:r>
              <a:rPr lang="en-US" dirty="0" smtClean="0"/>
              <a:t>sharing </a:t>
            </a:r>
            <a:r>
              <a:rPr lang="en-US" dirty="0"/>
              <a:t>a community cloud dedicated to serving the interests of </a:t>
            </a:r>
            <a:r>
              <a:rPr lang="en-US" dirty="0" smtClean="0"/>
              <a:t>community initiatives.</a:t>
            </a:r>
          </a:p>
          <a:p>
            <a:pPr lvl="1"/>
            <a:r>
              <a:rPr lang="en-US" dirty="0" smtClean="0"/>
              <a:t>This </a:t>
            </a:r>
            <a:r>
              <a:rPr lang="en-US" dirty="0"/>
              <a:t>can be an attractive cost-sharing mechanism for </a:t>
            </a:r>
            <a:r>
              <a:rPr lang="en-US" dirty="0" smtClean="0"/>
              <a:t>specific data-sharing </a:t>
            </a:r>
            <a:r>
              <a:rPr lang="en-US" dirty="0"/>
              <a:t>initiatives.</a:t>
            </a:r>
          </a:p>
        </p:txBody>
      </p:sp>
    </p:spTree>
    <p:extLst>
      <p:ext uri="{BB962C8B-B14F-4D97-AF65-F5344CB8AC3E}">
        <p14:creationId xmlns:p14="http://schemas.microsoft.com/office/powerpoint/2010/main" val="1073807149"/>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as a Service</a:t>
            </a:r>
          </a:p>
        </p:txBody>
      </p:sp>
      <p:sp>
        <p:nvSpPr>
          <p:cNvPr id="3" name="Content Placeholder 2"/>
          <p:cNvSpPr>
            <a:spLocks noGrp="1"/>
          </p:cNvSpPr>
          <p:nvPr>
            <p:ph idx="1"/>
          </p:nvPr>
        </p:nvSpPr>
        <p:spPr/>
        <p:txBody>
          <a:bodyPr/>
          <a:lstStyle/>
          <a:p>
            <a:r>
              <a:rPr lang="en-US" b="1" dirty="0"/>
              <a:t>Software as a Service (SaaS)</a:t>
            </a:r>
            <a:r>
              <a:rPr lang="en-US" dirty="0"/>
              <a:t> is the offering of software to end users from within the cloud</a:t>
            </a:r>
            <a:r>
              <a:rPr lang="en-US" dirty="0" smtClean="0"/>
              <a:t>.</a:t>
            </a:r>
          </a:p>
          <a:p>
            <a:r>
              <a:rPr lang="en-US" dirty="0"/>
              <a:t>Rather than installing software on client machines, SaaS acts as software on demand where the software runs from the </a:t>
            </a:r>
            <a:r>
              <a:rPr lang="en-US" dirty="0" smtClean="0"/>
              <a:t>cloud.</a:t>
            </a:r>
          </a:p>
          <a:p>
            <a:r>
              <a:rPr lang="en-US" dirty="0" smtClean="0"/>
              <a:t>This </a:t>
            </a:r>
            <a:r>
              <a:rPr lang="en-US" dirty="0"/>
              <a:t>has several advantages, as updates are often seamless to end users and integration between components is enhanced</a:t>
            </a:r>
            <a:r>
              <a:rPr lang="en-US" dirty="0" smtClean="0"/>
              <a:t>.</a:t>
            </a:r>
            <a:endParaRPr lang="en-US" dirty="0"/>
          </a:p>
        </p:txBody>
      </p:sp>
    </p:spTree>
    <p:extLst>
      <p:ext uri="{BB962C8B-B14F-4D97-AF65-F5344CB8AC3E}">
        <p14:creationId xmlns:p14="http://schemas.microsoft.com/office/powerpoint/2010/main" val="181194739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Platform as a Service</a:t>
            </a:r>
          </a:p>
        </p:txBody>
      </p:sp>
      <p:sp>
        <p:nvSpPr>
          <p:cNvPr id="3" name="Content Placeholder 2"/>
          <p:cNvSpPr>
            <a:spLocks noGrp="1"/>
          </p:cNvSpPr>
          <p:nvPr>
            <p:ph idx="1"/>
          </p:nvPr>
        </p:nvSpPr>
        <p:spPr/>
        <p:txBody>
          <a:bodyPr/>
          <a:lstStyle/>
          <a:p>
            <a:r>
              <a:rPr lang="en-US" b="1" dirty="0"/>
              <a:t>Platform as a Service (PaaS)</a:t>
            </a:r>
            <a:r>
              <a:rPr lang="en-US" dirty="0"/>
              <a:t> is a marketing term used to describe the </a:t>
            </a:r>
            <a:r>
              <a:rPr lang="en-US" dirty="0" smtClean="0"/>
              <a:t>offering of </a:t>
            </a:r>
            <a:r>
              <a:rPr lang="en-US" dirty="0"/>
              <a:t>a computing platform in the </a:t>
            </a:r>
            <a:r>
              <a:rPr lang="en-US" dirty="0" smtClean="0"/>
              <a:t>cloud.</a:t>
            </a:r>
          </a:p>
          <a:p>
            <a:r>
              <a:rPr lang="en-US" dirty="0" smtClean="0"/>
              <a:t>Multiple </a:t>
            </a:r>
            <a:r>
              <a:rPr lang="en-US" dirty="0"/>
              <a:t>sets of software, </a:t>
            </a:r>
            <a:r>
              <a:rPr lang="en-US" dirty="0" smtClean="0"/>
              <a:t>working together </a:t>
            </a:r>
            <a:r>
              <a:rPr lang="en-US" dirty="0"/>
              <a:t>to provide services, such as database services, can be delivered </a:t>
            </a:r>
            <a:r>
              <a:rPr lang="en-US" dirty="0" smtClean="0"/>
              <a:t>via the </a:t>
            </a:r>
            <a:r>
              <a:rPr lang="en-US" dirty="0"/>
              <a:t>cloud as a </a:t>
            </a:r>
            <a:r>
              <a:rPr lang="en-US" dirty="0" smtClean="0"/>
              <a:t>platform</a:t>
            </a:r>
            <a:r>
              <a:rPr lang="en-US" dirty="0"/>
              <a:t>.</a:t>
            </a:r>
          </a:p>
        </p:txBody>
      </p:sp>
    </p:spTree>
    <p:extLst>
      <p:ext uri="{BB962C8B-B14F-4D97-AF65-F5344CB8AC3E}">
        <p14:creationId xmlns:p14="http://schemas.microsoft.com/office/powerpoint/2010/main" val="1218408005"/>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Infrastructure as a Service</a:t>
            </a:r>
          </a:p>
        </p:txBody>
      </p:sp>
      <p:sp>
        <p:nvSpPr>
          <p:cNvPr id="3" name="Content Placeholder 2"/>
          <p:cNvSpPr>
            <a:spLocks noGrp="1"/>
          </p:cNvSpPr>
          <p:nvPr>
            <p:ph idx="1"/>
          </p:nvPr>
        </p:nvSpPr>
        <p:spPr/>
        <p:txBody>
          <a:bodyPr/>
          <a:lstStyle/>
          <a:p>
            <a:r>
              <a:rPr lang="en-US" b="1" dirty="0"/>
              <a:t>Infrastructure as a Service (IaaS) </a:t>
            </a:r>
            <a:r>
              <a:rPr lang="en-US" dirty="0"/>
              <a:t>is a term used to describe cloud-based </a:t>
            </a:r>
            <a:r>
              <a:rPr lang="en-US" dirty="0" smtClean="0"/>
              <a:t>systems that </a:t>
            </a:r>
            <a:r>
              <a:rPr lang="en-US" dirty="0"/>
              <a:t>are delivered as a virtual platform for </a:t>
            </a:r>
            <a:r>
              <a:rPr lang="en-US" dirty="0" smtClean="0"/>
              <a:t>computing.</a:t>
            </a:r>
          </a:p>
          <a:p>
            <a:r>
              <a:rPr lang="en-US" dirty="0" smtClean="0"/>
              <a:t>Rather </a:t>
            </a:r>
            <a:r>
              <a:rPr lang="en-US" dirty="0"/>
              <a:t>than </a:t>
            </a:r>
            <a:r>
              <a:rPr lang="en-US" dirty="0" smtClean="0"/>
              <a:t>building data </a:t>
            </a:r>
            <a:r>
              <a:rPr lang="en-US" dirty="0"/>
              <a:t>centers, IaaS allows firms to contract for utility computing as needed.</a:t>
            </a:r>
          </a:p>
        </p:txBody>
      </p:sp>
    </p:spTree>
    <p:extLst>
      <p:ext uri="{BB962C8B-B14F-4D97-AF65-F5344CB8AC3E}">
        <p14:creationId xmlns:p14="http://schemas.microsoft.com/office/powerpoint/2010/main" val="2817151862"/>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Chapter Summary</a:t>
            </a:r>
          </a:p>
        </p:txBody>
      </p:sp>
      <p:sp>
        <p:nvSpPr>
          <p:cNvPr id="49155" name="Rectangle 3"/>
          <p:cNvSpPr>
            <a:spLocks noGrp="1" noChangeArrowheads="1"/>
          </p:cNvSpPr>
          <p:nvPr>
            <p:ph idx="1"/>
          </p:nvPr>
        </p:nvSpPr>
        <p:spPr/>
        <p:txBody>
          <a:bodyPr/>
          <a:lstStyle/>
          <a:p>
            <a:r>
              <a:rPr lang="en-US" altLang="en-US" dirty="0"/>
              <a:t>Construct networks using different types of </a:t>
            </a:r>
            <a:r>
              <a:rPr lang="en-US" altLang="en-US" dirty="0" smtClean="0"/>
              <a:t>network devices.</a:t>
            </a:r>
          </a:p>
          <a:p>
            <a:r>
              <a:rPr lang="en-US" altLang="en-US" dirty="0"/>
              <a:t>Enhance security using security </a:t>
            </a:r>
            <a:r>
              <a:rPr lang="en-US" altLang="en-US" dirty="0" smtClean="0"/>
              <a:t>devices.</a:t>
            </a:r>
          </a:p>
          <a:p>
            <a:r>
              <a:rPr lang="en-US" altLang="en-US" dirty="0"/>
              <a:t>Enhance security using NAC/NAP </a:t>
            </a:r>
            <a:r>
              <a:rPr lang="en-US" altLang="en-US" dirty="0" smtClean="0"/>
              <a:t>methodologies.</a:t>
            </a:r>
          </a:p>
          <a:p>
            <a:r>
              <a:rPr lang="en-US" dirty="0"/>
              <a:t>Identify the different types of media used to </a:t>
            </a:r>
            <a:r>
              <a:rPr lang="en-US" dirty="0" smtClean="0"/>
              <a:t>carry network signals.</a:t>
            </a:r>
          </a:p>
          <a:p>
            <a:r>
              <a:rPr lang="en-US" altLang="en-US" dirty="0"/>
              <a:t>Describe the different types of storage media used </a:t>
            </a:r>
            <a:r>
              <a:rPr lang="en-US" altLang="en-US" dirty="0" smtClean="0"/>
              <a:t>to store information.</a:t>
            </a:r>
          </a:p>
        </p:txBody>
      </p:sp>
    </p:spTree>
    <p:extLst>
      <p:ext uri="{BB962C8B-B14F-4D97-AF65-F5344CB8AC3E}">
        <p14:creationId xmlns:p14="http://schemas.microsoft.com/office/powerpoint/2010/main" val="1320724308"/>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Chapter Summary (</a:t>
            </a:r>
            <a:r>
              <a:rPr lang="en-US" i="1" dirty="0" smtClean="0"/>
              <a:t>continued</a:t>
            </a:r>
            <a:r>
              <a:rPr lang="en-US" dirty="0" smtClean="0"/>
              <a:t>)</a:t>
            </a:r>
          </a:p>
        </p:txBody>
      </p:sp>
      <p:sp>
        <p:nvSpPr>
          <p:cNvPr id="49155" name="Rectangle 3"/>
          <p:cNvSpPr>
            <a:spLocks noGrp="1" noChangeArrowheads="1"/>
          </p:cNvSpPr>
          <p:nvPr>
            <p:ph idx="1"/>
          </p:nvPr>
        </p:nvSpPr>
        <p:spPr/>
        <p:txBody>
          <a:bodyPr/>
          <a:lstStyle/>
          <a:p>
            <a:r>
              <a:rPr lang="en-US" altLang="en-US" dirty="0"/>
              <a:t>Use basic terminology associated with </a:t>
            </a:r>
            <a:r>
              <a:rPr lang="en-US" altLang="en-US" dirty="0" smtClean="0"/>
              <a:t>network functions </a:t>
            </a:r>
            <a:r>
              <a:rPr lang="en-US" altLang="en-US" dirty="0"/>
              <a:t>related to information </a:t>
            </a:r>
            <a:r>
              <a:rPr lang="en-US" altLang="en-US" dirty="0" smtClean="0"/>
              <a:t>security.</a:t>
            </a:r>
          </a:p>
          <a:p>
            <a:r>
              <a:rPr lang="en-US" altLang="en-US" dirty="0"/>
              <a:t>Describe the different types and uses of </a:t>
            </a:r>
            <a:r>
              <a:rPr lang="en-US" altLang="en-US" dirty="0" smtClean="0"/>
              <a:t>cloud computing.</a:t>
            </a:r>
            <a:endParaRPr lang="en-US" altLang="en-US" dirty="0"/>
          </a:p>
        </p:txBody>
      </p:sp>
    </p:spTree>
    <p:extLst>
      <p:ext uri="{BB962C8B-B14F-4D97-AF65-F5344CB8AC3E}">
        <p14:creationId xmlns:p14="http://schemas.microsoft.com/office/powerpoint/2010/main" val="1112162457"/>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1298448"/>
            <a:ext cx="7772400" cy="2435352"/>
          </a:xfrm>
        </p:spPr>
        <p:txBody>
          <a:bodyPr/>
          <a:lstStyle/>
          <a:p>
            <a:r>
              <a:rPr lang="en-AU" dirty="0"/>
              <a:t>Module 7 Infrastructure security and wireless </a:t>
            </a:r>
            <a:r>
              <a:rPr lang="en-AU" dirty="0" smtClean="0"/>
              <a:t>security Part 3</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385343359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Wireless Security and Mobile Devices</a:t>
            </a:r>
          </a:p>
        </p:txBody>
      </p:sp>
      <p:sp>
        <p:nvSpPr>
          <p:cNvPr id="2051" name="Rectangle 3"/>
          <p:cNvSpPr>
            <a:spLocks noGrp="1" noChangeArrowheads="1"/>
          </p:cNvSpPr>
          <p:nvPr>
            <p:ph type="subTitle" idx="1"/>
          </p:nvPr>
        </p:nvSpPr>
        <p:spPr/>
        <p:txBody>
          <a:bodyPr/>
          <a:lstStyle/>
          <a:p>
            <a:r>
              <a:rPr lang="en-US" altLang="en-US" dirty="0" smtClean="0"/>
              <a:t>Chapter 12</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8930" y="2945535"/>
            <a:ext cx="3866141" cy="2560320"/>
          </a:xfrm>
          <a:prstGeom prst="rect">
            <a:avLst/>
          </a:prstGeom>
        </p:spPr>
      </p:pic>
    </p:spTree>
    <p:extLst>
      <p:ext uri="{BB962C8B-B14F-4D97-AF65-F5344CB8AC3E}">
        <p14:creationId xmlns:p14="http://schemas.microsoft.com/office/powerpoint/2010/main" val="1984917723"/>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r>
              <a:rPr lang="en-US" altLang="en-US" dirty="0" smtClean="0"/>
              <a:t>Objectives</a:t>
            </a:r>
          </a:p>
        </p:txBody>
      </p:sp>
      <p:sp>
        <p:nvSpPr>
          <p:cNvPr id="3075" name="Content Placeholder 2"/>
          <p:cNvSpPr>
            <a:spLocks noGrp="1"/>
          </p:cNvSpPr>
          <p:nvPr>
            <p:ph idx="1"/>
          </p:nvPr>
        </p:nvSpPr>
        <p:spPr/>
        <p:txBody>
          <a:bodyPr/>
          <a:lstStyle/>
          <a:p>
            <a:r>
              <a:rPr lang="en-US" altLang="en-US" dirty="0"/>
              <a:t>Describe the different </a:t>
            </a:r>
            <a:r>
              <a:rPr lang="en-US" altLang="en-US" dirty="0" smtClean="0"/>
              <a:t>wireless systems </a:t>
            </a:r>
            <a:r>
              <a:rPr lang="en-US" altLang="en-US" dirty="0"/>
              <a:t>in use </a:t>
            </a:r>
            <a:r>
              <a:rPr lang="en-US" altLang="en-US" dirty="0" smtClean="0"/>
              <a:t>today.</a:t>
            </a:r>
          </a:p>
          <a:p>
            <a:r>
              <a:rPr lang="en-US" altLang="en-US" dirty="0" smtClean="0"/>
              <a:t>Detail </a:t>
            </a:r>
            <a:r>
              <a:rPr lang="en-US" altLang="en-US" dirty="0"/>
              <a:t>WAP and its </a:t>
            </a:r>
            <a:r>
              <a:rPr lang="en-US" altLang="en-US" dirty="0" smtClean="0"/>
              <a:t>security implications.</a:t>
            </a:r>
          </a:p>
          <a:p>
            <a:r>
              <a:rPr lang="en-US" altLang="en-US" dirty="0" smtClean="0"/>
              <a:t>Identify </a:t>
            </a:r>
            <a:r>
              <a:rPr lang="en-US" altLang="en-US" dirty="0"/>
              <a:t>802.11’s security </a:t>
            </a:r>
            <a:r>
              <a:rPr lang="en-US" altLang="en-US" dirty="0" smtClean="0"/>
              <a:t>issues and possible solutions.</a:t>
            </a:r>
          </a:p>
          <a:p>
            <a:r>
              <a:rPr lang="en-US" altLang="en-US" dirty="0" smtClean="0"/>
              <a:t>Examine </a:t>
            </a:r>
            <a:r>
              <a:rPr lang="en-US" altLang="en-US" dirty="0"/>
              <a:t>the elements </a:t>
            </a:r>
            <a:r>
              <a:rPr lang="en-US" altLang="en-US" dirty="0" smtClean="0"/>
              <a:t>needed for </a:t>
            </a:r>
            <a:r>
              <a:rPr lang="en-US" altLang="en-US" dirty="0"/>
              <a:t>enterprise </a:t>
            </a:r>
            <a:r>
              <a:rPr lang="en-US" altLang="en-US" dirty="0" smtClean="0"/>
              <a:t>wireless deployment.</a:t>
            </a:r>
          </a:p>
          <a:p>
            <a:r>
              <a:rPr lang="en-US" dirty="0"/>
              <a:t>Examine the security of </a:t>
            </a:r>
            <a:r>
              <a:rPr lang="en-US" dirty="0" smtClean="0"/>
              <a:t>mobile systems.</a:t>
            </a:r>
            <a:endParaRPr lang="en-US" altLang="en-US" dirty="0" smtClean="0"/>
          </a:p>
        </p:txBody>
      </p:sp>
    </p:spTree>
    <p:extLst>
      <p:ext uri="{BB962C8B-B14F-4D97-AF65-F5344CB8AC3E}">
        <p14:creationId xmlns:p14="http://schemas.microsoft.com/office/powerpoint/2010/main" val="138253664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 Role of People in Security</Template>
  <TotalTime>0</TotalTime>
  <Words>33184</Words>
  <Application>Microsoft Office PowerPoint</Application>
  <PresentationFormat>On-screen Show (4:3)</PresentationFormat>
  <Paragraphs>1577</Paragraphs>
  <Slides>189</Slides>
  <Notes>161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189</vt:i4>
      </vt:variant>
    </vt:vector>
  </HeadingPairs>
  <TitlesOfParts>
    <vt:vector size="194" baseType="lpstr">
      <vt:lpstr>ヒラギノ角ゴ Pro W3</vt:lpstr>
      <vt:lpstr>Arial</vt:lpstr>
      <vt:lpstr>Calibri</vt:lpstr>
      <vt:lpstr>Century</vt:lpstr>
      <vt:lpstr>Office Theme</vt:lpstr>
      <vt:lpstr>Module 7 Infrastructure security and wireless security Part 1</vt:lpstr>
      <vt:lpstr>Module 7 Learning Objectives</vt:lpstr>
      <vt:lpstr>Module 7 Learning Resources</vt:lpstr>
      <vt:lpstr>Key Terms</vt:lpstr>
      <vt:lpstr>Key Terms (continued)</vt:lpstr>
      <vt:lpstr>Key Terms (continued)</vt:lpstr>
      <vt:lpstr>Devices</vt:lpstr>
      <vt:lpstr>Workstations</vt:lpstr>
      <vt:lpstr>Servers</vt:lpstr>
      <vt:lpstr>Virtualization</vt:lpstr>
      <vt:lpstr>Virtualization (continued)</vt:lpstr>
      <vt:lpstr>Virtualization (continued)</vt:lpstr>
      <vt:lpstr>Virtualization (continued)</vt:lpstr>
      <vt:lpstr>Mobile Devices</vt:lpstr>
      <vt:lpstr>Device Security, Common Concerns</vt:lpstr>
      <vt:lpstr>Network Attached Storage</vt:lpstr>
      <vt:lpstr>Removable Storage</vt:lpstr>
      <vt:lpstr>Networking</vt:lpstr>
      <vt:lpstr>Network Interface Cards</vt:lpstr>
      <vt:lpstr>PowerPoint Presentation</vt:lpstr>
      <vt:lpstr>Hubs</vt:lpstr>
      <vt:lpstr>Bridges</vt:lpstr>
      <vt:lpstr>Switches</vt:lpstr>
      <vt:lpstr>Switches (continued)</vt:lpstr>
      <vt:lpstr>Switches (continued)</vt:lpstr>
      <vt:lpstr>Switches (continued)</vt:lpstr>
      <vt:lpstr>Routers</vt:lpstr>
      <vt:lpstr>PowerPoint Presentation</vt:lpstr>
      <vt:lpstr>Firewalls</vt:lpstr>
      <vt:lpstr>PowerPoint Presentation</vt:lpstr>
      <vt:lpstr>PowerPoint Presentation</vt:lpstr>
      <vt:lpstr>Firewalls (continued)</vt:lpstr>
      <vt:lpstr>PowerPoint Presentation</vt:lpstr>
      <vt:lpstr>How Do Firewalls Work?</vt:lpstr>
      <vt:lpstr>PowerPoint Presentation</vt:lpstr>
      <vt:lpstr>Next-Generation Firewalls</vt:lpstr>
      <vt:lpstr>Web Application Firewalls vs. Network Firewalls</vt:lpstr>
      <vt:lpstr>Concentrators</vt:lpstr>
      <vt:lpstr>Wireless Devices</vt:lpstr>
      <vt:lpstr>PowerPoint Presentation</vt:lpstr>
      <vt:lpstr>Modems</vt:lpstr>
      <vt:lpstr>PowerPoint Presentation</vt:lpstr>
      <vt:lpstr>Modems (continued)</vt:lpstr>
      <vt:lpstr>Telephony</vt:lpstr>
      <vt:lpstr>VPN Concentrator</vt:lpstr>
      <vt:lpstr>Security Devices</vt:lpstr>
      <vt:lpstr>Intrusion Detection Systems</vt:lpstr>
      <vt:lpstr>Network Access Control</vt:lpstr>
      <vt:lpstr>Network Monitoring/Diagnostic</vt:lpstr>
      <vt:lpstr>Load Balancers</vt:lpstr>
      <vt:lpstr>Proxies</vt:lpstr>
      <vt:lpstr>PowerPoint Presentation</vt:lpstr>
      <vt:lpstr>Web Security Gateways</vt:lpstr>
      <vt:lpstr>Internet Content Filters</vt:lpstr>
      <vt:lpstr>Data Loss Prevention</vt:lpstr>
      <vt:lpstr>Unified Threat Management</vt:lpstr>
      <vt:lpstr>PowerPoint Presentation</vt:lpstr>
      <vt:lpstr>Unified Threat Management (continued)</vt:lpstr>
      <vt:lpstr>Module 7 Infrastructure security and wireless security Part 2</vt:lpstr>
      <vt:lpstr>Media</vt:lpstr>
      <vt:lpstr>Coaxial Cable</vt:lpstr>
      <vt:lpstr>PowerPoint Presentation</vt:lpstr>
      <vt:lpstr>UTP/STP</vt:lpstr>
      <vt:lpstr>PowerPoint Presentation</vt:lpstr>
      <vt:lpstr>Fiber</vt:lpstr>
      <vt:lpstr>PowerPoint Presentation</vt:lpstr>
      <vt:lpstr>Unguided Media</vt:lpstr>
      <vt:lpstr>Unguided Media (continued)</vt:lpstr>
      <vt:lpstr>Unguided Media (continued)</vt:lpstr>
      <vt:lpstr>Removable Media</vt:lpstr>
      <vt:lpstr>Magnetic Media</vt:lpstr>
      <vt:lpstr>Magnetic Media (continued)</vt:lpstr>
      <vt:lpstr>Magnetic Media (continued)</vt:lpstr>
      <vt:lpstr>Magnetic Media (continued)</vt:lpstr>
      <vt:lpstr>PowerPoint Presentation</vt:lpstr>
      <vt:lpstr>Optical Media</vt:lpstr>
      <vt:lpstr>Optical Media (continued)</vt:lpstr>
      <vt:lpstr>PowerPoint Presentation</vt:lpstr>
      <vt:lpstr>Optical Media (continued)</vt:lpstr>
      <vt:lpstr>Electronic Media</vt:lpstr>
      <vt:lpstr>PowerPoint Presentation</vt:lpstr>
      <vt:lpstr>Electronic Media (continued)</vt:lpstr>
      <vt:lpstr>PowerPoint Presentation</vt:lpstr>
      <vt:lpstr>Security Concerns for Transmission Media</vt:lpstr>
      <vt:lpstr>Physical Security Concerns</vt:lpstr>
      <vt:lpstr>Physical Security Concerns (continued)</vt:lpstr>
      <vt:lpstr>Cloud Computing</vt:lpstr>
      <vt:lpstr>Private</vt:lpstr>
      <vt:lpstr>Public</vt:lpstr>
      <vt:lpstr>Hybrid</vt:lpstr>
      <vt:lpstr>Community</vt:lpstr>
      <vt:lpstr>Software as a Service</vt:lpstr>
      <vt:lpstr>Platform as a Service</vt:lpstr>
      <vt:lpstr>Infrastructure as a Service</vt:lpstr>
      <vt:lpstr>Chapter Summary</vt:lpstr>
      <vt:lpstr>Chapter Summary (continued)</vt:lpstr>
      <vt:lpstr>Module 7 Infrastructure security and wireless security Part 3</vt:lpstr>
      <vt:lpstr>Wireless Security and Mobile Devices</vt:lpstr>
      <vt:lpstr>Objectives</vt:lpstr>
      <vt:lpstr>Key Terms</vt:lpstr>
      <vt:lpstr>Key Terms (continued)</vt:lpstr>
      <vt:lpstr>Key Terms (continued)</vt:lpstr>
      <vt:lpstr>Introduction to Wireless Networking</vt:lpstr>
      <vt:lpstr>PowerPoint Presentation</vt:lpstr>
      <vt:lpstr>Introduction to Wireless Networking (continued)</vt:lpstr>
      <vt:lpstr>PowerPoint Presentation</vt:lpstr>
      <vt:lpstr>Mobile Phones</vt:lpstr>
      <vt:lpstr>PowerPoint Presentation</vt:lpstr>
      <vt:lpstr>Wireless Application Protocol</vt:lpstr>
      <vt:lpstr>Wireless Application Protocol (continued)</vt:lpstr>
      <vt:lpstr>Wireless Application Protocol (continued)</vt:lpstr>
      <vt:lpstr>Wireless Application Protocol (continued)</vt:lpstr>
      <vt:lpstr>PowerPoint Presentation</vt:lpstr>
      <vt:lpstr>3G Mobile Networks</vt:lpstr>
      <vt:lpstr>4G Mobile Networks</vt:lpstr>
      <vt:lpstr>Bluetooth</vt:lpstr>
      <vt:lpstr>PowerPoint Presentation</vt:lpstr>
      <vt:lpstr>Bluetooth (continued)</vt:lpstr>
      <vt:lpstr>Bluetooth Attacks</vt:lpstr>
      <vt:lpstr>PowerPoint Presentation</vt:lpstr>
      <vt:lpstr>Near Field Communication</vt:lpstr>
      <vt:lpstr>IEEE 802.11 Series</vt:lpstr>
      <vt:lpstr>PowerPoint Presentation</vt:lpstr>
      <vt:lpstr>PowerPoint Presentation</vt:lpstr>
      <vt:lpstr>IEEE 802.11 Series (continued)</vt:lpstr>
      <vt:lpstr>802.11: Individual Standards</vt:lpstr>
      <vt:lpstr>802.11: Individual Standards (continued)</vt:lpstr>
      <vt:lpstr>802.11: Individual Standards (continued)</vt:lpstr>
      <vt:lpstr>802.11: Individual Standards (continued)</vt:lpstr>
      <vt:lpstr>802.11: Individual Standards (continued)</vt:lpstr>
      <vt:lpstr>Module 7 Infrastructure security and wireless security Part 4</vt:lpstr>
      <vt:lpstr>Attacking 802.11</vt:lpstr>
      <vt:lpstr>Attacking 802.11 (continued)</vt:lpstr>
      <vt:lpstr>Attacking 802.11 (continued)</vt:lpstr>
      <vt:lpstr>PowerPoint Presentation</vt:lpstr>
      <vt:lpstr>Attacking 802.11 (continued)</vt:lpstr>
      <vt:lpstr>Attacking 802.11 (continued)</vt:lpstr>
      <vt:lpstr>Attacking 802.11 (continued)</vt:lpstr>
      <vt:lpstr>Current Security Methods</vt:lpstr>
      <vt:lpstr>Current Security Methods (continued)</vt:lpstr>
      <vt:lpstr>Current Security Methods (continued)</vt:lpstr>
      <vt:lpstr>Current Security Methods (continued)</vt:lpstr>
      <vt:lpstr>Current Security Methods (continued)</vt:lpstr>
      <vt:lpstr>PowerPoint Presentation</vt:lpstr>
      <vt:lpstr>Current Security Methods (continued)</vt:lpstr>
      <vt:lpstr>Current Security Methods (continued)</vt:lpstr>
      <vt:lpstr>Implementing 802.1X</vt:lpstr>
      <vt:lpstr>Implementing 802.1X (continued)</vt:lpstr>
      <vt:lpstr>Current Security Methods</vt:lpstr>
      <vt:lpstr>Current Security Methods (continued)</vt:lpstr>
      <vt:lpstr>Current Security Methods (continued)</vt:lpstr>
      <vt:lpstr>Wireless Systems Configuration</vt:lpstr>
      <vt:lpstr>Antenna Types</vt:lpstr>
      <vt:lpstr>PowerPoint Presentation</vt:lpstr>
      <vt:lpstr>Antenna Placement</vt:lpstr>
      <vt:lpstr>Power Level Controls</vt:lpstr>
      <vt:lpstr>Site Surveys</vt:lpstr>
      <vt:lpstr>PowerPoint Presentation</vt:lpstr>
      <vt:lpstr>Captive Portals</vt:lpstr>
      <vt:lpstr>Securing Public Wi-Fi</vt:lpstr>
      <vt:lpstr>Mobile Devices</vt:lpstr>
      <vt:lpstr>Mobile Devices (continued)</vt:lpstr>
      <vt:lpstr>Mobile Device Security</vt:lpstr>
      <vt:lpstr>Mobile Device Security (continued)</vt:lpstr>
      <vt:lpstr>Mobile Device Security (continued)</vt:lpstr>
      <vt:lpstr>PowerPoint Presentation</vt:lpstr>
      <vt:lpstr>Mobile Device Security (continued)</vt:lpstr>
      <vt:lpstr>Mobile Device Security (continued)</vt:lpstr>
      <vt:lpstr>Mobile Device Security (continued)</vt:lpstr>
      <vt:lpstr>Mobile Device Security (continued)</vt:lpstr>
      <vt:lpstr>BYOD Concerns</vt:lpstr>
      <vt:lpstr>BYOD Concerns (continued)</vt:lpstr>
      <vt:lpstr>BYOD Concerns (continued)</vt:lpstr>
      <vt:lpstr>BYOD Concerns (continued)</vt:lpstr>
      <vt:lpstr>BYOD Concerns (continued)</vt:lpstr>
      <vt:lpstr>BYOD Concerns (continued)</vt:lpstr>
      <vt:lpstr>BYOD Concerns (continued)</vt:lpstr>
      <vt:lpstr>BYOD Concerns (continued)</vt:lpstr>
      <vt:lpstr>BYOD Concerns (continued)</vt:lpstr>
      <vt:lpstr>BYOD Concerns (continued)</vt:lpstr>
      <vt:lpstr>Location Services</vt:lpstr>
      <vt:lpstr>Location Services (continued)</vt:lpstr>
      <vt:lpstr>Mobile Application Security</vt:lpstr>
      <vt:lpstr>Mobile Application Security (continued)</vt:lpstr>
      <vt:lpstr>Mobile Application Security (continued)</vt:lpstr>
      <vt:lpstr>Mobile Application Security (continued)</vt:lpstr>
      <vt:lpstr>Mobile Application Security (continued)</vt:lpstr>
      <vt:lpstr>Mobile Application Security (continued)</vt:lpstr>
      <vt:lpstr>Chapter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2015-11-28T07:23:51Z</dcterms:created>
  <dcterms:modified xsi:type="dcterms:W3CDTF">2018-11-14T08:38:28Z</dcterms:modified>
</cp:coreProperties>
</file>